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50" r:id="rId4"/>
    <p:sldMasterId id="2147483675" r:id="rId5"/>
  </p:sldMasterIdLst>
  <p:notesMasterIdLst>
    <p:notesMasterId r:id="rId30"/>
  </p:notesMasterIdLst>
  <p:sldIdLst>
    <p:sldId id="256" r:id="rId6"/>
    <p:sldId id="308" r:id="rId7"/>
    <p:sldId id="257" r:id="rId8"/>
    <p:sldId id="260" r:id="rId9"/>
    <p:sldId id="261" r:id="rId10"/>
    <p:sldId id="262" r:id="rId11"/>
    <p:sldId id="263" r:id="rId12"/>
    <p:sldId id="264" r:id="rId13"/>
    <p:sldId id="265" r:id="rId14"/>
    <p:sldId id="283" r:id="rId15"/>
    <p:sldId id="269" r:id="rId16"/>
    <p:sldId id="298" r:id="rId17"/>
    <p:sldId id="286" r:id="rId18"/>
    <p:sldId id="287" r:id="rId19"/>
    <p:sldId id="289" r:id="rId20"/>
    <p:sldId id="288" r:id="rId21"/>
    <p:sldId id="307" r:id="rId22"/>
    <p:sldId id="297" r:id="rId23"/>
    <p:sldId id="309" r:id="rId24"/>
    <p:sldId id="292" r:id="rId25"/>
    <p:sldId id="293" r:id="rId26"/>
    <p:sldId id="295" r:id="rId27"/>
    <p:sldId id="296" r:id="rId28"/>
    <p:sldId id="25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83" autoAdjust="0"/>
    <p:restoredTop sz="94694" autoAdjust="0"/>
  </p:normalViewPr>
  <p:slideViewPr>
    <p:cSldViewPr snapToGrid="0">
      <p:cViewPr varScale="1">
        <p:scale>
          <a:sx n="116" d="100"/>
          <a:sy n="116" d="100"/>
        </p:scale>
        <p:origin x="102"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4485EC-8151-46BC-89F3-57A1C1B75A80}" type="datetimeFigureOut">
              <a:rPr lang="en-US" smtClean="0"/>
              <a:t>21-Oct-24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05CD4A-0738-40B7-9173-75CB733F1AA8}" type="slidenum">
              <a:rPr lang="en-US" smtClean="0"/>
              <a:t>‹#›</a:t>
            </a:fld>
            <a:endParaRPr lang="en-US"/>
          </a:p>
        </p:txBody>
      </p:sp>
    </p:spTree>
    <p:extLst>
      <p:ext uri="{BB962C8B-B14F-4D97-AF65-F5344CB8AC3E}">
        <p14:creationId xmlns:p14="http://schemas.microsoft.com/office/powerpoint/2010/main" val="2717550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C44B37-EF32-4EDA-8F7A-25C3D6EFB692}" type="slidenum">
              <a:rPr lang="en-US" smtClean="0"/>
              <a:t>10</a:t>
            </a:fld>
            <a:endParaRPr lang="en-US"/>
          </a:p>
        </p:txBody>
      </p:sp>
    </p:spTree>
    <p:extLst>
      <p:ext uri="{BB962C8B-B14F-4D97-AF65-F5344CB8AC3E}">
        <p14:creationId xmlns:p14="http://schemas.microsoft.com/office/powerpoint/2010/main" val="1595801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C44B37-EF32-4EDA-8F7A-25C3D6EFB692}" type="slidenum">
              <a:rPr lang="en-US" smtClean="0"/>
              <a:t>12</a:t>
            </a:fld>
            <a:endParaRPr lang="en-US"/>
          </a:p>
        </p:txBody>
      </p:sp>
    </p:spTree>
    <p:extLst>
      <p:ext uri="{BB962C8B-B14F-4D97-AF65-F5344CB8AC3E}">
        <p14:creationId xmlns:p14="http://schemas.microsoft.com/office/powerpoint/2010/main" val="79275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C44B37-EF32-4EDA-8F7A-25C3D6EFB692}" type="slidenum">
              <a:rPr lang="en-US" smtClean="0"/>
              <a:t>17</a:t>
            </a:fld>
            <a:endParaRPr lang="en-US"/>
          </a:p>
        </p:txBody>
      </p:sp>
    </p:spTree>
    <p:extLst>
      <p:ext uri="{BB962C8B-B14F-4D97-AF65-F5344CB8AC3E}">
        <p14:creationId xmlns:p14="http://schemas.microsoft.com/office/powerpoint/2010/main" val="476208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86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1558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7240" y="117476"/>
            <a:ext cx="10393336" cy="1061537"/>
          </a:xfrm>
          <a:noFill/>
          <a:ln>
            <a:noFill/>
          </a:ln>
        </p:spPr>
        <p:txBody>
          <a:bodyPr>
            <a:normAutofit/>
          </a:bodyPr>
          <a:lstStyle>
            <a:lvl1pPr marL="0" algn="l" defTabSz="914400" rtl="0" eaLnBrk="1" latinLnBrk="0" hangingPunct="1">
              <a:lnSpc>
                <a:spcPct val="90000"/>
              </a:lnSpc>
              <a:spcBef>
                <a:spcPct val="0"/>
              </a:spcBef>
              <a:buNone/>
              <a:defRPr lang="en-US" sz="4000" b="1" kern="0" dirty="0">
                <a:solidFill>
                  <a:srgbClr val="4F81BD"/>
                </a:solidFill>
                <a:latin typeface="+mn-lt"/>
                <a:ea typeface="+mn-ea"/>
                <a:cs typeface="Arial"/>
              </a:defRPr>
            </a:lvl1pPr>
          </a:lstStyle>
          <a:p>
            <a:r>
              <a:rPr lang="en-US" dirty="0"/>
              <a:t>CLICK TO EDIT MASTER TITLE STYLE </a:t>
            </a:r>
          </a:p>
        </p:txBody>
      </p:sp>
      <p:sp>
        <p:nvSpPr>
          <p:cNvPr id="3" name="Content Placeholder 2"/>
          <p:cNvSpPr>
            <a:spLocks noGrp="1"/>
          </p:cNvSpPr>
          <p:nvPr>
            <p:ph idx="1"/>
          </p:nvPr>
        </p:nvSpPr>
        <p:spPr>
          <a:xfrm>
            <a:off x="111603" y="1659374"/>
            <a:ext cx="11944931" cy="4351338"/>
          </a:xfrm>
        </p:spPr>
        <p:txBody>
          <a:bodyPr/>
          <a:lstStyle>
            <a:lvl1pPr marL="514350" indent="-514350">
              <a:buFont typeface="Wingdings" panose="05000000000000000000" pitchFamily="2" charset="2"/>
              <a:buChar char="Ø"/>
              <a:defRPr b="1">
                <a:solidFill>
                  <a:schemeClr val="accent5">
                    <a:lumMod val="75000"/>
                  </a:schemeClr>
                </a:solidFill>
              </a:defRPr>
            </a:lvl1pPr>
            <a:lvl2pPr>
              <a:defRPr>
                <a:solidFill>
                  <a:schemeClr val="accent5"/>
                </a:solidFill>
              </a:defRPr>
            </a:lvl2pPr>
            <a:lvl3pPr>
              <a:defRPr i="1">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flipV="1">
            <a:off x="110067" y="1036138"/>
            <a:ext cx="12056533" cy="46181"/>
          </a:xfrm>
          <a:prstGeom prst="line">
            <a:avLst/>
          </a:prstGeom>
          <a:ln cap="sq">
            <a:solidFill>
              <a:schemeClr val="accent3">
                <a:alpha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3104" y="6257651"/>
            <a:ext cx="12056533" cy="46181"/>
          </a:xfrm>
          <a:prstGeom prst="line">
            <a:avLst/>
          </a:prstGeom>
          <a:ln cap="sq">
            <a:solidFill>
              <a:schemeClr val="accent3">
                <a:alpha val="9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3724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4DBB38-DB49-8D83-5D2D-E362BD148EFE}"/>
              </a:ext>
            </a:extLst>
          </p:cNvPr>
          <p:cNvSpPr/>
          <p:nvPr userDrawn="1"/>
        </p:nvSpPr>
        <p:spPr>
          <a:xfrm>
            <a:off x="87925" y="88388"/>
            <a:ext cx="186092" cy="549915"/>
          </a:xfrm>
          <a:prstGeom prst="rect">
            <a:avLst/>
          </a:prstGeom>
          <a:solidFill>
            <a:srgbClr val="007CC3"/>
          </a:solidFill>
          <a:ln w="25400" cap="flat" cmpd="sng" algn="ctr">
            <a:noFill/>
            <a:prstDash val="solid"/>
          </a:ln>
          <a:effectLst/>
        </p:spPr>
        <p:txBody>
          <a:bodyPr rtlCol="0" anchor="ctr"/>
          <a:lstStyle/>
          <a:p>
            <a:pPr marL="0" marR="0" lvl="0" indent="0" algn="ctr" defTabSz="914424" eaLnBrk="1" fontAlgn="auto" latinLnBrk="0" hangingPunct="1">
              <a:lnSpc>
                <a:spcPct val="100000"/>
              </a:lnSpc>
              <a:spcBef>
                <a:spcPts val="0"/>
              </a:spcBef>
              <a:spcAft>
                <a:spcPts val="0"/>
              </a:spcAft>
              <a:buClrTx/>
              <a:buSzTx/>
              <a:buFontTx/>
              <a:buNone/>
              <a:tabLst/>
              <a:defRPr/>
            </a:pPr>
            <a:endParaRPr kumimoji="0" lang="fr-LU" sz="1800" b="0" i="0" u="none" strike="noStrike" kern="0" cap="none" spc="0" normalizeH="0" baseline="0" noProof="0">
              <a:ln>
                <a:noFill/>
              </a:ln>
              <a:solidFill>
                <a:prstClr val="white"/>
              </a:solidFill>
              <a:effectLst/>
              <a:uLnTx/>
              <a:uFillTx/>
              <a:latin typeface="Gill Sans MT"/>
              <a:ea typeface="+mn-ea"/>
              <a:cs typeface="+mn-cs"/>
            </a:endParaRPr>
          </a:p>
        </p:txBody>
      </p:sp>
      <p:cxnSp>
        <p:nvCxnSpPr>
          <p:cNvPr id="3" name="Connecteur droit 14">
            <a:extLst>
              <a:ext uri="{FF2B5EF4-FFF2-40B4-BE49-F238E27FC236}">
                <a16:creationId xmlns:a16="http://schemas.microsoft.com/office/drawing/2014/main" id="{1552FE1A-FEC1-CE33-CCFC-5C35E5E734F9}"/>
              </a:ext>
            </a:extLst>
          </p:cNvPr>
          <p:cNvCxnSpPr/>
          <p:nvPr userDrawn="1"/>
        </p:nvCxnSpPr>
        <p:spPr>
          <a:xfrm>
            <a:off x="0" y="714456"/>
            <a:ext cx="12192000" cy="0"/>
          </a:xfrm>
          <a:prstGeom prst="line">
            <a:avLst/>
          </a:prstGeom>
          <a:noFill/>
          <a:ln w="12700" cap="flat" cmpd="sng" algn="ctr">
            <a:solidFill>
              <a:sysClr val="window" lastClr="FFFFFF">
                <a:lumMod val="75000"/>
              </a:sysClr>
            </a:solidFill>
            <a:prstDash val="solid"/>
          </a:ln>
          <a:effectLst/>
        </p:spPr>
      </p:cxnSp>
      <p:sp>
        <p:nvSpPr>
          <p:cNvPr id="4" name="Titre">
            <a:extLst>
              <a:ext uri="{FF2B5EF4-FFF2-40B4-BE49-F238E27FC236}">
                <a16:creationId xmlns:a16="http://schemas.microsoft.com/office/drawing/2014/main" id="{ED37F083-09A7-DBEE-0442-3517A0A730ED}"/>
              </a:ext>
            </a:extLst>
          </p:cNvPr>
          <p:cNvSpPr>
            <a:spLocks noGrp="1"/>
          </p:cNvSpPr>
          <p:nvPr>
            <p:ph type="body" sz="quarter" idx="13"/>
          </p:nvPr>
        </p:nvSpPr>
        <p:spPr>
          <a:xfrm>
            <a:off x="430826" y="88387"/>
            <a:ext cx="11671300" cy="549915"/>
          </a:xfrm>
        </p:spPr>
        <p:txBody>
          <a:bodyPr>
            <a:normAutofit/>
          </a:bodyPr>
          <a:lstStyle>
            <a:lvl1pPr marL="0" indent="0">
              <a:buFontTx/>
              <a:buNone/>
              <a:defRPr lang="fr-FR" sz="2400" b="0" kern="1200" dirty="0" smtClean="0">
                <a:solidFill>
                  <a:srgbClr val="007CC3"/>
                </a:solidFill>
                <a:latin typeface="Gill Sans MT" panose="020B0502020104020203" pitchFamily="34" charset="0"/>
                <a:ea typeface="+mj-ea"/>
                <a:cs typeface="Arial" pitchFamily="34" charset="0"/>
              </a:defRPr>
            </a:lvl1pPr>
          </a:lstStyle>
          <a:p>
            <a:pPr lvl="0"/>
            <a:r>
              <a:rPr lang="fr-FR" dirty="0"/>
              <a:t>Modifier les styles du texte du masque</a:t>
            </a:r>
          </a:p>
        </p:txBody>
      </p:sp>
    </p:spTree>
    <p:extLst>
      <p:ext uri="{BB962C8B-B14F-4D97-AF65-F5344CB8AC3E}">
        <p14:creationId xmlns:p14="http://schemas.microsoft.com/office/powerpoint/2010/main" val="3861918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CFF061-1964-4975-BCC3-C74EB1B99119}"/>
              </a:ext>
            </a:extLst>
          </p:cNvPr>
          <p:cNvSpPr>
            <a:spLocks noGrp="1"/>
          </p:cNvSpPr>
          <p:nvPr>
            <p:ph sz="half" idx="1"/>
          </p:nvPr>
        </p:nvSpPr>
        <p:spPr>
          <a:xfrm>
            <a:off x="546538" y="1126711"/>
            <a:ext cx="5473263" cy="47002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8982731-5A09-4876-B32F-7ADC3B1F1CC5}"/>
              </a:ext>
            </a:extLst>
          </p:cNvPr>
          <p:cNvSpPr>
            <a:spLocks noGrp="1"/>
          </p:cNvSpPr>
          <p:nvPr>
            <p:ph sz="half" idx="2"/>
          </p:nvPr>
        </p:nvSpPr>
        <p:spPr>
          <a:xfrm>
            <a:off x="6172202" y="1126710"/>
            <a:ext cx="5473260" cy="470021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425E35C2-14BE-F790-4EF2-D97D866D081D}"/>
              </a:ext>
            </a:extLst>
          </p:cNvPr>
          <p:cNvSpPr/>
          <p:nvPr userDrawn="1"/>
        </p:nvSpPr>
        <p:spPr>
          <a:xfrm>
            <a:off x="87925" y="88388"/>
            <a:ext cx="186092" cy="549915"/>
          </a:xfrm>
          <a:prstGeom prst="rect">
            <a:avLst/>
          </a:prstGeom>
          <a:solidFill>
            <a:srgbClr val="007CC3"/>
          </a:solidFill>
          <a:ln w="25400" cap="flat" cmpd="sng" algn="ctr">
            <a:noFill/>
            <a:prstDash val="solid"/>
          </a:ln>
          <a:effectLst/>
        </p:spPr>
        <p:txBody>
          <a:bodyPr rtlCol="0" anchor="ctr"/>
          <a:lstStyle/>
          <a:p>
            <a:pPr marL="0" marR="0" lvl="0" indent="0" algn="ctr" defTabSz="914424" eaLnBrk="1" fontAlgn="auto" latinLnBrk="0" hangingPunct="1">
              <a:lnSpc>
                <a:spcPct val="100000"/>
              </a:lnSpc>
              <a:spcBef>
                <a:spcPts val="0"/>
              </a:spcBef>
              <a:spcAft>
                <a:spcPts val="0"/>
              </a:spcAft>
              <a:buClrTx/>
              <a:buSzTx/>
              <a:buFontTx/>
              <a:buNone/>
              <a:tabLst/>
              <a:defRPr/>
            </a:pPr>
            <a:endParaRPr kumimoji="0" lang="fr-LU" sz="1800" b="0" i="0" u="none" strike="noStrike" kern="0" cap="none" spc="0" normalizeH="0" baseline="0" noProof="0">
              <a:ln>
                <a:noFill/>
              </a:ln>
              <a:solidFill>
                <a:prstClr val="white"/>
              </a:solidFill>
              <a:effectLst/>
              <a:uLnTx/>
              <a:uFillTx/>
              <a:latin typeface="Gill Sans MT"/>
              <a:ea typeface="+mn-ea"/>
              <a:cs typeface="+mn-cs"/>
            </a:endParaRPr>
          </a:p>
        </p:txBody>
      </p:sp>
      <p:cxnSp>
        <p:nvCxnSpPr>
          <p:cNvPr id="6" name="Connecteur droit 14">
            <a:extLst>
              <a:ext uri="{FF2B5EF4-FFF2-40B4-BE49-F238E27FC236}">
                <a16:creationId xmlns:a16="http://schemas.microsoft.com/office/drawing/2014/main" id="{5F697AB6-9072-3F10-5811-2419784128FD}"/>
              </a:ext>
            </a:extLst>
          </p:cNvPr>
          <p:cNvCxnSpPr/>
          <p:nvPr userDrawn="1"/>
        </p:nvCxnSpPr>
        <p:spPr>
          <a:xfrm>
            <a:off x="0" y="714456"/>
            <a:ext cx="12192000" cy="0"/>
          </a:xfrm>
          <a:prstGeom prst="line">
            <a:avLst/>
          </a:prstGeom>
          <a:noFill/>
          <a:ln w="12700" cap="flat" cmpd="sng" algn="ctr">
            <a:solidFill>
              <a:sysClr val="window" lastClr="FFFFFF">
                <a:lumMod val="75000"/>
              </a:sysClr>
            </a:solidFill>
            <a:prstDash val="solid"/>
          </a:ln>
          <a:effectLst/>
        </p:spPr>
      </p:cxnSp>
      <p:sp>
        <p:nvSpPr>
          <p:cNvPr id="7" name="Titre">
            <a:extLst>
              <a:ext uri="{FF2B5EF4-FFF2-40B4-BE49-F238E27FC236}">
                <a16:creationId xmlns:a16="http://schemas.microsoft.com/office/drawing/2014/main" id="{A6732F2F-0CBA-7922-8771-08F6FD302F06}"/>
              </a:ext>
            </a:extLst>
          </p:cNvPr>
          <p:cNvSpPr>
            <a:spLocks noGrp="1"/>
          </p:cNvSpPr>
          <p:nvPr>
            <p:ph type="body" sz="quarter" idx="13"/>
          </p:nvPr>
        </p:nvSpPr>
        <p:spPr>
          <a:xfrm>
            <a:off x="430826" y="88387"/>
            <a:ext cx="11671300" cy="549915"/>
          </a:xfrm>
        </p:spPr>
        <p:txBody>
          <a:bodyPr>
            <a:normAutofit/>
          </a:bodyPr>
          <a:lstStyle>
            <a:lvl1pPr marL="0" indent="0">
              <a:buFontTx/>
              <a:buNone/>
              <a:defRPr lang="fr-FR" sz="2400" b="0" kern="1200" dirty="0" smtClean="0">
                <a:solidFill>
                  <a:srgbClr val="007CC3"/>
                </a:solidFill>
                <a:latin typeface="Gill Sans MT" panose="020B0502020104020203" pitchFamily="34" charset="0"/>
                <a:ea typeface="+mj-ea"/>
                <a:cs typeface="Arial" pitchFamily="34" charset="0"/>
              </a:defRPr>
            </a:lvl1pPr>
          </a:lstStyle>
          <a:p>
            <a:pPr lvl="0"/>
            <a:r>
              <a:rPr lang="fr-FR" dirty="0"/>
              <a:t>Modifier les styles du texte du masque</a:t>
            </a:r>
          </a:p>
        </p:txBody>
      </p:sp>
    </p:spTree>
    <p:extLst>
      <p:ext uri="{BB962C8B-B14F-4D97-AF65-F5344CB8AC3E}">
        <p14:creationId xmlns:p14="http://schemas.microsoft.com/office/powerpoint/2010/main" val="3603749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8D7B02-CB08-49F1-9249-8379FFD0BDCF}"/>
              </a:ext>
            </a:extLst>
          </p:cNvPr>
          <p:cNvSpPr>
            <a:spLocks noGrp="1"/>
          </p:cNvSpPr>
          <p:nvPr>
            <p:ph type="body" idx="1"/>
          </p:nvPr>
        </p:nvSpPr>
        <p:spPr>
          <a:xfrm>
            <a:off x="430825" y="1042135"/>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1562C6-EEDF-4567-A96D-BCB31EDA7C82}"/>
              </a:ext>
            </a:extLst>
          </p:cNvPr>
          <p:cNvSpPr>
            <a:spLocks noGrp="1"/>
          </p:cNvSpPr>
          <p:nvPr>
            <p:ph sz="half" idx="2"/>
          </p:nvPr>
        </p:nvSpPr>
        <p:spPr>
          <a:xfrm>
            <a:off x="430825" y="1866047"/>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8526355-B295-473A-9132-841FA63FA996}"/>
              </a:ext>
            </a:extLst>
          </p:cNvPr>
          <p:cNvSpPr>
            <a:spLocks noGrp="1"/>
          </p:cNvSpPr>
          <p:nvPr>
            <p:ph type="body" sz="quarter" idx="3"/>
          </p:nvPr>
        </p:nvSpPr>
        <p:spPr>
          <a:xfrm>
            <a:off x="5763237" y="1042135"/>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06F204-1337-4D19-8649-70DF841113B4}"/>
              </a:ext>
            </a:extLst>
          </p:cNvPr>
          <p:cNvSpPr>
            <a:spLocks noGrp="1"/>
          </p:cNvSpPr>
          <p:nvPr>
            <p:ph sz="quarter" idx="4"/>
          </p:nvPr>
        </p:nvSpPr>
        <p:spPr>
          <a:xfrm>
            <a:off x="5763237" y="1866047"/>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5DAE7B54-4863-90AC-E22C-8683AFD35B6F}"/>
              </a:ext>
            </a:extLst>
          </p:cNvPr>
          <p:cNvSpPr/>
          <p:nvPr userDrawn="1"/>
        </p:nvSpPr>
        <p:spPr>
          <a:xfrm>
            <a:off x="87925" y="88388"/>
            <a:ext cx="186092" cy="549915"/>
          </a:xfrm>
          <a:prstGeom prst="rect">
            <a:avLst/>
          </a:prstGeom>
          <a:solidFill>
            <a:srgbClr val="007CC3"/>
          </a:solidFill>
          <a:ln w="25400" cap="flat" cmpd="sng" algn="ctr">
            <a:noFill/>
            <a:prstDash val="solid"/>
          </a:ln>
          <a:effectLst/>
        </p:spPr>
        <p:txBody>
          <a:bodyPr rtlCol="0" anchor="ctr"/>
          <a:lstStyle/>
          <a:p>
            <a:pPr marL="0" marR="0" lvl="0" indent="0" algn="ctr" defTabSz="914424" eaLnBrk="1" fontAlgn="auto" latinLnBrk="0" hangingPunct="1">
              <a:lnSpc>
                <a:spcPct val="100000"/>
              </a:lnSpc>
              <a:spcBef>
                <a:spcPts val="0"/>
              </a:spcBef>
              <a:spcAft>
                <a:spcPts val="0"/>
              </a:spcAft>
              <a:buClrTx/>
              <a:buSzTx/>
              <a:buFontTx/>
              <a:buNone/>
              <a:tabLst/>
              <a:defRPr/>
            </a:pPr>
            <a:endParaRPr kumimoji="0" lang="fr-LU" sz="1800" b="0" i="0" u="none" strike="noStrike" kern="0" cap="none" spc="0" normalizeH="0" baseline="0" noProof="0">
              <a:ln>
                <a:noFill/>
              </a:ln>
              <a:solidFill>
                <a:prstClr val="white"/>
              </a:solidFill>
              <a:effectLst/>
              <a:uLnTx/>
              <a:uFillTx/>
              <a:latin typeface="Gill Sans MT"/>
              <a:ea typeface="+mn-ea"/>
              <a:cs typeface="+mn-cs"/>
            </a:endParaRPr>
          </a:p>
        </p:txBody>
      </p:sp>
      <p:cxnSp>
        <p:nvCxnSpPr>
          <p:cNvPr id="8" name="Connecteur droit 14">
            <a:extLst>
              <a:ext uri="{FF2B5EF4-FFF2-40B4-BE49-F238E27FC236}">
                <a16:creationId xmlns:a16="http://schemas.microsoft.com/office/drawing/2014/main" id="{7FC37B03-9B20-74C9-C0F6-FFA5EE539ACD}"/>
              </a:ext>
            </a:extLst>
          </p:cNvPr>
          <p:cNvCxnSpPr/>
          <p:nvPr userDrawn="1"/>
        </p:nvCxnSpPr>
        <p:spPr>
          <a:xfrm>
            <a:off x="0" y="714456"/>
            <a:ext cx="12192000" cy="0"/>
          </a:xfrm>
          <a:prstGeom prst="line">
            <a:avLst/>
          </a:prstGeom>
          <a:noFill/>
          <a:ln w="12700" cap="flat" cmpd="sng" algn="ctr">
            <a:solidFill>
              <a:sysClr val="window" lastClr="FFFFFF">
                <a:lumMod val="75000"/>
              </a:sysClr>
            </a:solidFill>
            <a:prstDash val="solid"/>
          </a:ln>
          <a:effectLst/>
        </p:spPr>
      </p:cxnSp>
      <p:sp>
        <p:nvSpPr>
          <p:cNvPr id="9" name="Titre">
            <a:extLst>
              <a:ext uri="{FF2B5EF4-FFF2-40B4-BE49-F238E27FC236}">
                <a16:creationId xmlns:a16="http://schemas.microsoft.com/office/drawing/2014/main" id="{560B9E34-C340-F722-D1CF-19D82118B9CC}"/>
              </a:ext>
            </a:extLst>
          </p:cNvPr>
          <p:cNvSpPr>
            <a:spLocks noGrp="1"/>
          </p:cNvSpPr>
          <p:nvPr>
            <p:ph type="body" sz="quarter" idx="13"/>
          </p:nvPr>
        </p:nvSpPr>
        <p:spPr>
          <a:xfrm>
            <a:off x="430826" y="88387"/>
            <a:ext cx="11671300" cy="549915"/>
          </a:xfrm>
        </p:spPr>
        <p:txBody>
          <a:bodyPr>
            <a:normAutofit/>
          </a:bodyPr>
          <a:lstStyle>
            <a:lvl1pPr marL="0" indent="0">
              <a:buFontTx/>
              <a:buNone/>
              <a:defRPr lang="fr-FR" sz="2400" b="0" kern="1200" dirty="0" smtClean="0">
                <a:solidFill>
                  <a:srgbClr val="007CC3"/>
                </a:solidFill>
                <a:latin typeface="Gill Sans MT" panose="020B0502020104020203" pitchFamily="34" charset="0"/>
                <a:ea typeface="+mj-ea"/>
                <a:cs typeface="Arial" pitchFamily="34" charset="0"/>
              </a:defRPr>
            </a:lvl1pPr>
          </a:lstStyle>
          <a:p>
            <a:pPr lvl="0"/>
            <a:r>
              <a:rPr lang="fr-FR" dirty="0"/>
              <a:t>Modifier les styles du texte du masque</a:t>
            </a:r>
          </a:p>
        </p:txBody>
      </p:sp>
    </p:spTree>
    <p:extLst>
      <p:ext uri="{BB962C8B-B14F-4D97-AF65-F5344CB8AC3E}">
        <p14:creationId xmlns:p14="http://schemas.microsoft.com/office/powerpoint/2010/main" val="5686726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354811"/>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614782" y="355059"/>
            <a:ext cx="8084371" cy="374209"/>
          </a:xfrm>
          <a:prstGeom prst="rect">
            <a:avLst/>
          </a:prstGeom>
        </p:spPr>
        <p:txBody>
          <a:bodyPr anchor="ctr">
            <a:noAutofit/>
          </a:bodyPr>
          <a:lstStyle>
            <a:lvl1pPr marL="91440" indent="0">
              <a:lnSpc>
                <a:spcPct val="100000"/>
              </a:lnSpc>
              <a:spcBef>
                <a:spcPts val="0"/>
              </a:spcBef>
              <a:buNone/>
              <a:defRPr lang="en-US" sz="3200" dirty="0">
                <a:solidFill>
                  <a:schemeClr val="accent2"/>
                </a:solidFill>
                <a:latin typeface="Arial" panose="020B0604020202020204" pitchFamily="34" charset="0"/>
              </a:defRPr>
            </a:lvl1pPr>
          </a:lstStyle>
          <a:p>
            <a:pPr lvl="0"/>
            <a:r>
              <a:rPr lang="en-US" dirty="0"/>
              <a:t>Click to edit Master text styles</a:t>
            </a:r>
          </a:p>
        </p:txBody>
      </p:sp>
      <p:sp>
        <p:nvSpPr>
          <p:cNvPr id="3" name="Text Placeholder 2">
            <a:extLst>
              <a:ext uri="{FF2B5EF4-FFF2-40B4-BE49-F238E27FC236}">
                <a16:creationId xmlns:a16="http://schemas.microsoft.com/office/drawing/2014/main" id="{A78F5977-859D-5931-640D-746C2D37562F}"/>
              </a:ext>
            </a:extLst>
          </p:cNvPr>
          <p:cNvSpPr>
            <a:spLocks noGrp="1"/>
          </p:cNvSpPr>
          <p:nvPr>
            <p:ph type="body" sz="quarter" idx="13"/>
          </p:nvPr>
        </p:nvSpPr>
        <p:spPr>
          <a:xfrm>
            <a:off x="614363" y="1193800"/>
            <a:ext cx="11314112" cy="4754563"/>
          </a:xfrm>
          <a:prstGeom prst="rect">
            <a:avLst/>
          </a:prstGeom>
        </p:spPr>
        <p:txBody>
          <a:bodyPr/>
          <a:lstStyle>
            <a:lvl1pPr marL="377190" indent="-285750">
              <a:buFont typeface="Arial" panose="020B0604020202020204" pitchFamily="34" charset="0"/>
              <a:buChar char="•"/>
              <a:defRPr sz="2800">
                <a:solidFill>
                  <a:schemeClr val="tx1"/>
                </a:solidFill>
              </a:defRPr>
            </a:lvl1pPr>
            <a:lvl2pPr>
              <a:defRPr sz="2800">
                <a:solidFill>
                  <a:schemeClr val="tx1"/>
                </a:solidFill>
              </a:defRPr>
            </a:lvl2pPr>
            <a:lvl3pPr>
              <a:defRPr sz="2800">
                <a:solidFill>
                  <a:schemeClr val="tx1"/>
                </a:solidFill>
              </a:defRPr>
            </a:lvl3pPr>
            <a:lvl4pPr>
              <a:defRPr sz="2800">
                <a:solidFill>
                  <a:schemeClr val="tx1"/>
                </a:solidFill>
              </a:defRPr>
            </a:lvl4pPr>
            <a:lvl5pPr>
              <a:defRPr sz="2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Tree>
    <p:extLst>
      <p:ext uri="{BB962C8B-B14F-4D97-AF65-F5344CB8AC3E}">
        <p14:creationId xmlns:p14="http://schemas.microsoft.com/office/powerpoint/2010/main" val="1592226091"/>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092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2108A-D899-493B-9136-ECF18093478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3CFF061-1964-4975-BCC3-C74EB1B9911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8982731-5A09-4876-B32F-7ADC3B1F1CC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74064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73AA-3815-4868-B109-FC4D69E041CD}"/>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88D7B02-CB08-49F1-9249-8379FFD0BD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1562C6-EEDF-4567-A96D-BCB31EDA7C8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8526355-B295-473A-9132-841FA63FA9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06F204-1337-4D19-8649-70DF841113B4}"/>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48544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6D4BA-0523-4EF0-8194-CE9E117994F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2556692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3D2D26-F7FD-491B-9293-95EF494CCB8D}"/>
              </a:ext>
            </a:extLst>
          </p:cNvPr>
          <p:cNvSpPr>
            <a:spLocks noGrp="1"/>
          </p:cNvSpPr>
          <p:nvPr>
            <p:ph type="dt" sz="half" idx="10"/>
          </p:nvPr>
        </p:nvSpPr>
        <p:spPr>
          <a:xfrm>
            <a:off x="2802294" y="6356349"/>
            <a:ext cx="2421293" cy="365125"/>
          </a:xfrm>
          <a:prstGeom prst="rect">
            <a:avLst/>
          </a:prstGeom>
        </p:spPr>
        <p:txBody>
          <a:bodyPr/>
          <a:lstStyle/>
          <a:p>
            <a:fld id="{7C52F43F-848C-4EB0-BEDF-9979DE4A0C41}" type="datetimeFigureOut">
              <a:rPr lang="en-GB" smtClean="0"/>
              <a:t>21/10/2024</a:t>
            </a:fld>
            <a:endParaRPr lang="en-GB"/>
          </a:p>
        </p:txBody>
      </p:sp>
      <p:sp>
        <p:nvSpPr>
          <p:cNvPr id="3" name="Footer Placeholder 2">
            <a:extLst>
              <a:ext uri="{FF2B5EF4-FFF2-40B4-BE49-F238E27FC236}">
                <a16:creationId xmlns:a16="http://schemas.microsoft.com/office/drawing/2014/main" id="{E1E4499C-ED66-484D-A8FF-0021EF23F0A7}"/>
              </a:ext>
            </a:extLst>
          </p:cNvPr>
          <p:cNvSpPr>
            <a:spLocks noGrp="1"/>
          </p:cNvSpPr>
          <p:nvPr>
            <p:ph type="ftr" sz="quarter" idx="11"/>
          </p:nvPr>
        </p:nvSpPr>
        <p:spPr>
          <a:xfrm>
            <a:off x="5223587" y="6356349"/>
            <a:ext cx="3387013" cy="365125"/>
          </a:xfrm>
          <a:prstGeom prst="rect">
            <a:avLst/>
          </a:prstGeom>
        </p:spPr>
        <p:txBody>
          <a:bodyPr/>
          <a:lstStyle/>
          <a:p>
            <a:endParaRPr lang="en-GB" dirty="0"/>
          </a:p>
        </p:txBody>
      </p:sp>
      <p:sp>
        <p:nvSpPr>
          <p:cNvPr id="4" name="Slide Number Placeholder 3">
            <a:extLst>
              <a:ext uri="{FF2B5EF4-FFF2-40B4-BE49-F238E27FC236}">
                <a16:creationId xmlns:a16="http://schemas.microsoft.com/office/drawing/2014/main" id="{8CFAF559-5AAD-4F64-ACB5-9AEBE9260D52}"/>
              </a:ext>
            </a:extLst>
          </p:cNvPr>
          <p:cNvSpPr>
            <a:spLocks noGrp="1"/>
          </p:cNvSpPr>
          <p:nvPr>
            <p:ph type="sldNum" sz="quarter" idx="12"/>
          </p:nvPr>
        </p:nvSpPr>
        <p:spPr>
          <a:xfrm>
            <a:off x="8423988" y="6356349"/>
            <a:ext cx="2743200" cy="365125"/>
          </a:xfrm>
          <a:prstGeom prst="rect">
            <a:avLst/>
          </a:prstGeom>
        </p:spPr>
        <p:txBody>
          <a:bodyPr/>
          <a:lstStyle/>
          <a:p>
            <a:fld id="{31630458-D689-4D06-88A1-9CF3BBFB945E}" type="slidenum">
              <a:rPr lang="en-GB" smtClean="0"/>
              <a:t>‹#›</a:t>
            </a:fld>
            <a:endParaRPr lang="en-GB"/>
          </a:p>
        </p:txBody>
      </p:sp>
    </p:spTree>
    <p:extLst>
      <p:ext uri="{BB962C8B-B14F-4D97-AF65-F5344CB8AC3E}">
        <p14:creationId xmlns:p14="http://schemas.microsoft.com/office/powerpoint/2010/main" val="2894768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16E6F-376B-4947-AD49-F3FFAE35740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35CD9B5-2A69-42AC-A1D1-07006B506B3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2530C39-3578-4058-B199-3F711D1BD15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66470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509E8-2646-4D68-9C46-E775F7D7E4B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8CE028D-0BFC-401B-ACC1-BA5B445D7B9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935C34A-B383-4DE6-9F2F-6CCB847D4F3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31953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65D7E-D191-4120-B285-3C5BF159869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B5ECC04-C31E-43D7-80AD-9BF408DC854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459923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2.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1124E9-9858-C45D-8B93-5A91557CDCB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86397" y="142494"/>
            <a:ext cx="2486458" cy="2486458"/>
          </a:xfrm>
          <a:prstGeom prst="rect">
            <a:avLst/>
          </a:prstGeom>
        </p:spPr>
      </p:pic>
      <p:sp>
        <p:nvSpPr>
          <p:cNvPr id="10" name="TextBox 9">
            <a:extLst>
              <a:ext uri="{FF2B5EF4-FFF2-40B4-BE49-F238E27FC236}">
                <a16:creationId xmlns:a16="http://schemas.microsoft.com/office/drawing/2014/main" id="{E3742B0E-0264-D528-E76A-3F04ABF2C800}"/>
              </a:ext>
            </a:extLst>
          </p:cNvPr>
          <p:cNvSpPr txBox="1"/>
          <p:nvPr userDrawn="1"/>
        </p:nvSpPr>
        <p:spPr>
          <a:xfrm>
            <a:off x="2269621" y="658232"/>
            <a:ext cx="7652758" cy="430887"/>
          </a:xfrm>
          <a:prstGeom prst="rect">
            <a:avLst/>
          </a:prstGeom>
          <a:noFill/>
        </p:spPr>
        <p:txBody>
          <a:bodyPr wrap="square">
            <a:spAutoFit/>
          </a:bodyPr>
          <a:lstStyle/>
          <a:p>
            <a:pPr algn="ctr"/>
            <a:r>
              <a:rPr lang="en-US" sz="2200" dirty="0">
                <a:latin typeface="AvenirNext LT Pro Regular" panose="020B0504020202020204" pitchFamily="34" charset="0"/>
              </a:rPr>
              <a:t>31</a:t>
            </a:r>
            <a:r>
              <a:rPr lang="en-US" sz="2200" baseline="30000" dirty="0">
                <a:latin typeface="AvenirNext LT Pro Regular" panose="020B0504020202020204" pitchFamily="34" charset="0"/>
              </a:rPr>
              <a:t>TH</a:t>
            </a:r>
            <a:r>
              <a:rPr lang="en-US" sz="2200" dirty="0">
                <a:latin typeface="AvenirNext LT Pro Regular" panose="020B0504020202020204" pitchFamily="34" charset="0"/>
              </a:rPr>
              <a:t> WORLD RADIOCOMMUNICATION SEMINAR</a:t>
            </a:r>
            <a:endParaRPr lang="en-GB" sz="2200" dirty="0">
              <a:latin typeface="AvenirNext LT Pro Regular" panose="020B0504020202020204" pitchFamily="34" charset="0"/>
            </a:endParaRPr>
          </a:p>
        </p:txBody>
      </p:sp>
      <p:sp>
        <p:nvSpPr>
          <p:cNvPr id="6" name="TextBox 5">
            <a:extLst>
              <a:ext uri="{FF2B5EF4-FFF2-40B4-BE49-F238E27FC236}">
                <a16:creationId xmlns:a16="http://schemas.microsoft.com/office/drawing/2014/main" id="{88171B21-793D-D752-9808-DF21260C64D5}"/>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prstClr val="black"/>
                </a:solidFill>
                <a:latin typeface="Arial" panose="020B0604020202020204" pitchFamily="34" charset="0"/>
              </a:rPr>
              <a:pPr algn="r"/>
              <a:t>‹#›</a:t>
            </a:fld>
            <a:endParaRPr lang="en-US" sz="1300" dirty="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C2E33919-BA56-F64B-9EEF-C8DF3BE237EE}"/>
              </a:ext>
            </a:extLst>
          </p:cNvPr>
          <p:cNvSpPr txBox="1"/>
          <p:nvPr userDrawn="1"/>
        </p:nvSpPr>
        <p:spPr>
          <a:xfrm>
            <a:off x="6469474" y="6343130"/>
            <a:ext cx="5101497" cy="307777"/>
          </a:xfrm>
          <a:prstGeom prst="rect">
            <a:avLst/>
          </a:prstGeom>
          <a:noFill/>
        </p:spPr>
        <p:txBody>
          <a:bodyPr wrap="square" rtlCol="0">
            <a:spAutoFit/>
          </a:bodyPr>
          <a:lstStyle/>
          <a:p>
            <a:pPr algn="r">
              <a:defRPr/>
            </a:pPr>
            <a:r>
              <a:rPr lang="en-US" sz="1400" spc="50" dirty="0">
                <a:solidFill>
                  <a:srgbClr val="757070"/>
                </a:solidFill>
                <a:latin typeface="Arial" panose="020B0604020202020204" pitchFamily="34" charset="0"/>
                <a:cs typeface="Arial" panose="020B0604020202020204" pitchFamily="34" charset="0"/>
              </a:rPr>
              <a:t>www.itu.int/wrs-24</a:t>
            </a:r>
          </a:p>
        </p:txBody>
      </p:sp>
    </p:spTree>
    <p:extLst>
      <p:ext uri="{BB962C8B-B14F-4D97-AF65-F5344CB8AC3E}">
        <p14:creationId xmlns:p14="http://schemas.microsoft.com/office/powerpoint/2010/main" val="202621974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GB"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B2DE81CE-5F1E-46D2-936C-076F142DE56D}"/>
              </a:ext>
            </a:extLst>
          </p:cNvPr>
          <p:cNvPicPr>
            <a:picLocks noChangeAspect="1"/>
          </p:cNvPicPr>
          <p:nvPr userDrawn="1"/>
        </p:nvPicPr>
        <p:blipFill>
          <a:blip r:embed="rId15"/>
          <a:stretch>
            <a:fillRect/>
          </a:stretch>
        </p:blipFill>
        <p:spPr>
          <a:xfrm>
            <a:off x="11062357" y="5777229"/>
            <a:ext cx="948006" cy="970767"/>
          </a:xfrm>
          <a:prstGeom prst="rect">
            <a:avLst/>
          </a:prstGeom>
        </p:spPr>
      </p:pic>
      <p:pic>
        <p:nvPicPr>
          <p:cNvPr id="3" name="Picture 2" descr="Logo&#10;&#10;Description automatically generated with low confidence">
            <a:extLst>
              <a:ext uri="{FF2B5EF4-FFF2-40B4-BE49-F238E27FC236}">
                <a16:creationId xmlns:a16="http://schemas.microsoft.com/office/drawing/2014/main" id="{FE37F8DF-59D6-85CD-DA77-69C38CB18DE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81637" y="5787165"/>
            <a:ext cx="2543233" cy="1070835"/>
          </a:xfrm>
          <a:prstGeom prst="rect">
            <a:avLst/>
          </a:prstGeom>
        </p:spPr>
      </p:pic>
    </p:spTree>
    <p:extLst>
      <p:ext uri="{BB962C8B-B14F-4D97-AF65-F5344CB8AC3E}">
        <p14:creationId xmlns:p14="http://schemas.microsoft.com/office/powerpoint/2010/main" val="3175088193"/>
      </p:ext>
    </p:extLst>
  </p:cSld>
  <p:clrMap bg1="lt1" tx1="dk1" bg2="lt2" tx2="dk2" accent1="accent1" accent2="accent2" accent3="accent3" accent4="accent4" accent5="accent5" accent6="accent6" hlink="hlink" folHlink="folHlink"/>
  <p:sldLayoutIdLst>
    <p:sldLayoutId id="2147483651"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88CDD6-B1EF-EE50-1636-DEF6169094E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309040" y="20836"/>
            <a:ext cx="2537876" cy="1067061"/>
          </a:xfrm>
          <a:prstGeom prst="rect">
            <a:avLst/>
          </a:prstGeom>
        </p:spPr>
      </p:pic>
      <p:sp>
        <p:nvSpPr>
          <p:cNvPr id="7" name="TextBox 6">
            <a:extLst>
              <a:ext uri="{FF2B5EF4-FFF2-40B4-BE49-F238E27FC236}">
                <a16:creationId xmlns:a16="http://schemas.microsoft.com/office/drawing/2014/main" id="{130D4DA1-6863-4E39-E617-0279F62260A0}"/>
              </a:ext>
            </a:extLst>
          </p:cNvPr>
          <p:cNvSpPr txBox="1"/>
          <p:nvPr userDrawn="1"/>
        </p:nvSpPr>
        <p:spPr>
          <a:xfrm>
            <a:off x="6469474" y="6343130"/>
            <a:ext cx="5101497"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50" normalizeH="0" baseline="0" noProof="0" dirty="0">
                <a:ln>
                  <a:noFill/>
                </a:ln>
                <a:solidFill>
                  <a:srgbClr val="757070"/>
                </a:solidFill>
                <a:effectLst/>
                <a:uLnTx/>
                <a:uFillTx/>
                <a:latin typeface="Arial" panose="020B0604020202020204" pitchFamily="34" charset="0"/>
                <a:ea typeface="+mn-ea"/>
                <a:cs typeface="Arial" panose="020B0604020202020204" pitchFamily="34" charset="0"/>
              </a:rPr>
              <a:t>www.itu.int/wrs-24</a:t>
            </a:r>
          </a:p>
        </p:txBody>
      </p:sp>
      <p:sp>
        <p:nvSpPr>
          <p:cNvPr id="2" name="TextBox 1">
            <a:extLst>
              <a:ext uri="{FF2B5EF4-FFF2-40B4-BE49-F238E27FC236}">
                <a16:creationId xmlns:a16="http://schemas.microsoft.com/office/drawing/2014/main" id="{50F22AD8-1A28-0331-EAB9-545F472E9633}"/>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prstClr val="black"/>
                </a:solidFill>
                <a:latin typeface="Arial" panose="020B0604020202020204" pitchFamily="34" charset="0"/>
              </a:rPr>
              <a:pPr algn="r"/>
              <a:t>‹#›</a:t>
            </a:fld>
            <a:endParaRPr lang="en-US" sz="1300" dirty="0">
              <a:solidFill>
                <a:prstClr val="black"/>
              </a:solidFill>
              <a:latin typeface="Arial" panose="020B0604020202020204" pitchFamily="34" charset="0"/>
            </a:endParaRPr>
          </a:p>
        </p:txBody>
      </p:sp>
    </p:spTree>
    <p:extLst>
      <p:ext uri="{BB962C8B-B14F-4D97-AF65-F5344CB8AC3E}">
        <p14:creationId xmlns:p14="http://schemas.microsoft.com/office/powerpoint/2010/main" val="1590216661"/>
      </p:ext>
    </p:extLst>
  </p:cSld>
  <p:clrMap bg1="lt1" tx1="dk1" bg2="lt2" tx2="dk2" accent1="accent1" accent2="accent2" accent3="accent3" accent4="accent4" accent5="accent5" accent6="accent6" hlink="hlink" folHlink="folHlink"/>
  <p:sldLayoutIdLst>
    <p:sldLayoutId id="2147483676" r:id="rId1"/>
  </p:sldLayoutIdLst>
  <p:hf hdr="0" ftr="0" dt="0"/>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1800" kern="1200" spc="0">
          <a:solidFill>
            <a:schemeClr val="tx1"/>
          </a:solidFill>
          <a:latin typeface="Avenir Nxt2 W1G" panose="020B0503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hyperlink" Target="https://www.itu.int/ITU-R/eTerrestrial/eBroadcasting/ECalculations" TargetMode="Externa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hyperlink" Target="mailto:brtpr@itu.int" TargetMode="External"/><Relationship Id="rId2" Type="http://schemas.openxmlformats.org/officeDocument/2006/relationships/hyperlink" Target="mailto:brmail@itu.int"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61378-ADDB-4D81-B6BA-8E0B9798BAF1}"/>
              </a:ext>
            </a:extLst>
          </p:cNvPr>
          <p:cNvSpPr>
            <a:spLocks noGrp="1"/>
          </p:cNvSpPr>
          <p:nvPr>
            <p:ph type="ctrTitle" idx="4294967295"/>
          </p:nvPr>
        </p:nvSpPr>
        <p:spPr>
          <a:xfrm>
            <a:off x="1727519" y="2958459"/>
            <a:ext cx="9179858" cy="1436071"/>
          </a:xfrm>
          <a:prstGeom prst="rect">
            <a:avLst/>
          </a:prstGeom>
        </p:spPr>
        <p:txBody>
          <a:bodyPr/>
          <a:lstStyle/>
          <a:p>
            <a:pPr algn="l"/>
            <a:r>
              <a:rPr kumimoji="0" lang="en-GB" sz="4900" b="1" i="0" u="none" strike="noStrike" kern="1200" cap="none" spc="0" normalizeH="0" baseline="0" noProof="0" dirty="0">
                <a:ln>
                  <a:noFill/>
                </a:ln>
                <a:solidFill>
                  <a:srgbClr val="00B0F0"/>
                </a:solidFill>
                <a:effectLst/>
                <a:uLnTx/>
                <a:uFillTx/>
                <a:latin typeface="Arial" panose="020B0604020202020204" pitchFamily="34" charset="0"/>
                <a:ea typeface="+mj-ea"/>
                <a:cs typeface="Arial" panose="020B0604020202020204" pitchFamily="34" charset="0"/>
              </a:rPr>
              <a:t>GE84 Agreement Procedures </a:t>
            </a:r>
            <a:endParaRPr lang="en-GB" sz="4900" b="1" dirty="0">
              <a:solidFill>
                <a:srgbClr val="00B0F0"/>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CB144CC2-A0D7-4D0B-82D8-5114F1F1FD51}"/>
              </a:ext>
            </a:extLst>
          </p:cNvPr>
          <p:cNvSpPr>
            <a:spLocks noGrp="1"/>
          </p:cNvSpPr>
          <p:nvPr>
            <p:ph type="subTitle" idx="4294967295"/>
          </p:nvPr>
        </p:nvSpPr>
        <p:spPr>
          <a:xfrm>
            <a:off x="412372" y="5048250"/>
            <a:ext cx="9144000" cy="990600"/>
          </a:xfrm>
          <a:prstGeom prst="rect">
            <a:avLst/>
          </a:prstGeom>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t>Hakim Ebdelli</a:t>
            </a:r>
            <a:b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br>
            <a: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t>Broadcasting Services Division</a:t>
            </a:r>
            <a:b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br>
            <a: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t>ITU/BR</a:t>
            </a: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algn="l"/>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5887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EE727ADC-FEBE-33D3-38FE-685778EA5376}"/>
              </a:ext>
            </a:extLst>
          </p:cNvPr>
          <p:cNvGrpSpPr/>
          <p:nvPr/>
        </p:nvGrpSpPr>
        <p:grpSpPr>
          <a:xfrm>
            <a:off x="3310435" y="1577264"/>
            <a:ext cx="5284738" cy="4692761"/>
            <a:chOff x="3687812" y="749078"/>
            <a:chExt cx="4730042" cy="3680048"/>
          </a:xfrm>
        </p:grpSpPr>
        <p:pic>
          <p:nvPicPr>
            <p:cNvPr id="12" name="Picture 11">
              <a:extLst>
                <a:ext uri="{FF2B5EF4-FFF2-40B4-BE49-F238E27FC236}">
                  <a16:creationId xmlns:a16="http://schemas.microsoft.com/office/drawing/2014/main" id="{AFE5A1C7-E9F8-DA2C-A6B1-C8F997F608F1}"/>
                </a:ext>
              </a:extLst>
            </p:cNvPr>
            <p:cNvPicPr>
              <a:picLocks noChangeAspect="1"/>
            </p:cNvPicPr>
            <p:nvPr/>
          </p:nvPicPr>
          <p:blipFill rotWithShape="1">
            <a:blip r:embed="rId3"/>
            <a:srcRect b="37995"/>
            <a:stretch/>
          </p:blipFill>
          <p:spPr>
            <a:xfrm>
              <a:off x="3687812" y="749078"/>
              <a:ext cx="4730042" cy="3680048"/>
            </a:xfrm>
            <a:prstGeom prst="rect">
              <a:avLst/>
            </a:prstGeom>
          </p:spPr>
        </p:pic>
        <p:sp>
          <p:nvSpPr>
            <p:cNvPr id="7" name="Oval 6"/>
            <p:cNvSpPr/>
            <p:nvPr/>
          </p:nvSpPr>
          <p:spPr>
            <a:xfrm>
              <a:off x="5650029" y="1509431"/>
              <a:ext cx="1722923" cy="364531"/>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Oval 7"/>
            <p:cNvSpPr/>
            <p:nvPr/>
          </p:nvSpPr>
          <p:spPr>
            <a:xfrm>
              <a:off x="3773102" y="1873962"/>
              <a:ext cx="924025" cy="541980"/>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Oval 8"/>
            <p:cNvSpPr/>
            <p:nvPr/>
          </p:nvSpPr>
          <p:spPr>
            <a:xfrm>
              <a:off x="4340994" y="758702"/>
              <a:ext cx="3542097" cy="567679"/>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70AF6287-94F8-5504-63AA-307085945852}"/>
              </a:ext>
            </a:extLst>
          </p:cNvPr>
          <p:cNvSpPr txBox="1">
            <a:spLocks/>
          </p:cNvSpPr>
          <p:nvPr/>
        </p:nvSpPr>
        <p:spPr>
          <a:xfrm>
            <a:off x="8690465" y="1459652"/>
            <a:ext cx="3396276" cy="310410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chemeClr val="tx2"/>
              </a:buClr>
              <a:buFont typeface="Wingdings" pitchFamily="2" charset="2"/>
              <a:buChar char="§"/>
              <a:defRPr/>
            </a:pPr>
            <a:r>
              <a:rPr lang="en-US" sz="2400" b="1" u="sng" dirty="0"/>
              <a:t>Annex 4 </a:t>
            </a:r>
            <a:r>
              <a:rPr lang="en-US" sz="2400" dirty="0"/>
              <a:t>of the Agreement:</a:t>
            </a:r>
          </a:p>
          <a:p>
            <a:pPr marL="688975" lvl="2" indent="-225425">
              <a:lnSpc>
                <a:spcPct val="100000"/>
              </a:lnSpc>
              <a:buClr>
                <a:schemeClr val="tx2"/>
              </a:buClr>
              <a:buFont typeface="Wingdings" pitchFamily="2" charset="2"/>
              <a:buChar char="Ø"/>
              <a:defRPr/>
            </a:pPr>
            <a:r>
              <a:rPr lang="en-US" sz="2400" dirty="0">
                <a:solidFill>
                  <a:srgbClr val="0070C0"/>
                </a:solidFill>
              </a:rPr>
              <a:t>Tables 4.1- 4.4  : limits for protection of BC (Sound)</a:t>
            </a:r>
          </a:p>
          <a:p>
            <a:pPr marL="688975" lvl="2">
              <a:lnSpc>
                <a:spcPct val="100000"/>
              </a:lnSpc>
              <a:buClr>
                <a:schemeClr val="tx2"/>
              </a:buClr>
              <a:buFont typeface="Wingdings" pitchFamily="2" charset="2"/>
              <a:buChar char="Ø"/>
              <a:defRPr/>
            </a:pPr>
            <a:r>
              <a:rPr lang="en-US" sz="2400" dirty="0">
                <a:solidFill>
                  <a:srgbClr val="0070C0"/>
                </a:solidFill>
              </a:rPr>
              <a:t>Tables 4.5 to 4.7: limits for protection of BT (TV)</a:t>
            </a:r>
          </a:p>
        </p:txBody>
      </p:sp>
      <p:sp>
        <p:nvSpPr>
          <p:cNvPr id="2" name="Content Placeholder 2">
            <a:extLst>
              <a:ext uri="{FF2B5EF4-FFF2-40B4-BE49-F238E27FC236}">
                <a16:creationId xmlns:a16="http://schemas.microsoft.com/office/drawing/2014/main" id="{BECA984D-73CD-182F-3BB0-7A0285EAACC9}"/>
              </a:ext>
            </a:extLst>
          </p:cNvPr>
          <p:cNvSpPr txBox="1">
            <a:spLocks/>
          </p:cNvSpPr>
          <p:nvPr/>
        </p:nvSpPr>
        <p:spPr>
          <a:xfrm>
            <a:off x="0" y="1452445"/>
            <a:ext cx="2970075" cy="48063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chemeClr val="tx2"/>
              </a:buClr>
              <a:buFont typeface="Wingdings" pitchFamily="2" charset="2"/>
              <a:buChar char="§"/>
              <a:defRPr/>
            </a:pPr>
            <a:r>
              <a:rPr lang="en-US" sz="2400" b="1" u="sng" dirty="0"/>
              <a:t>Coordination distances depend on:</a:t>
            </a:r>
          </a:p>
          <a:p>
            <a:pPr lvl="1">
              <a:lnSpc>
                <a:spcPct val="100000"/>
              </a:lnSpc>
              <a:buClr>
                <a:schemeClr val="tx2"/>
              </a:buClr>
              <a:buFont typeface="Wingdings" pitchFamily="2" charset="2"/>
              <a:buChar char="Ø"/>
              <a:defRPr/>
            </a:pPr>
            <a:r>
              <a:rPr lang="en-US" dirty="0">
                <a:solidFill>
                  <a:srgbClr val="0070C0"/>
                </a:solidFill>
              </a:rPr>
              <a:t>ERP</a:t>
            </a:r>
          </a:p>
          <a:p>
            <a:pPr lvl="1">
              <a:lnSpc>
                <a:spcPct val="100000"/>
              </a:lnSpc>
              <a:buClr>
                <a:schemeClr val="tx2"/>
              </a:buClr>
              <a:buFont typeface="Wingdings" pitchFamily="2" charset="2"/>
              <a:buChar char="Ø"/>
              <a:defRPr/>
            </a:pPr>
            <a:r>
              <a:rPr lang="en-US" dirty="0">
                <a:solidFill>
                  <a:srgbClr val="0070C0"/>
                </a:solidFill>
              </a:rPr>
              <a:t>Effective antenna height</a:t>
            </a:r>
          </a:p>
          <a:p>
            <a:pPr lvl="1">
              <a:lnSpc>
                <a:spcPct val="100000"/>
              </a:lnSpc>
              <a:buClr>
                <a:schemeClr val="tx2"/>
              </a:buClr>
              <a:buFont typeface="Wingdings" pitchFamily="2" charset="2"/>
              <a:buChar char="Ø"/>
              <a:defRPr/>
            </a:pPr>
            <a:r>
              <a:rPr lang="en-US" dirty="0">
                <a:solidFill>
                  <a:srgbClr val="0070C0"/>
                </a:solidFill>
              </a:rPr>
              <a:t>Propagation path (land, warm/cold seas and areas of super refractivity)</a:t>
            </a:r>
          </a:p>
        </p:txBody>
      </p:sp>
      <p:sp>
        <p:nvSpPr>
          <p:cNvPr id="13" name="Text Placeholder 12">
            <a:extLst>
              <a:ext uri="{FF2B5EF4-FFF2-40B4-BE49-F238E27FC236}">
                <a16:creationId xmlns:a16="http://schemas.microsoft.com/office/drawing/2014/main" id="{C2EEABEE-F90B-0C85-81DF-CEC41203D44F}"/>
              </a:ext>
            </a:extLst>
          </p:cNvPr>
          <p:cNvSpPr>
            <a:spLocks noGrp="1"/>
          </p:cNvSpPr>
          <p:nvPr>
            <p:ph type="body" sz="quarter" idx="12"/>
          </p:nvPr>
        </p:nvSpPr>
        <p:spPr/>
        <p:txBody>
          <a:bodyPr/>
          <a:lstStyle/>
          <a:p>
            <a:r>
              <a:rPr lang="en-GB" dirty="0"/>
              <a:t>Article 4 – Coordination with other Sound/TV broadcasting services VHF-FM</a:t>
            </a:r>
          </a:p>
        </p:txBody>
      </p:sp>
    </p:spTree>
    <p:extLst>
      <p:ext uri="{BB962C8B-B14F-4D97-AF65-F5344CB8AC3E}">
        <p14:creationId xmlns:p14="http://schemas.microsoft.com/office/powerpoint/2010/main" val="795474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7566A2-7F8C-12E6-0B8D-221826367CE0}"/>
              </a:ext>
            </a:extLst>
          </p:cNvPr>
          <p:cNvSpPr>
            <a:spLocks noGrp="1"/>
          </p:cNvSpPr>
          <p:nvPr>
            <p:ph type="body" sz="quarter" idx="12"/>
          </p:nvPr>
        </p:nvSpPr>
        <p:spPr>
          <a:xfrm>
            <a:off x="614782" y="355059"/>
            <a:ext cx="8545694" cy="374209"/>
          </a:xfrm>
        </p:spPr>
        <p:txBody>
          <a:bodyPr/>
          <a:lstStyle/>
          <a:p>
            <a:r>
              <a:rPr lang="en-GB" dirty="0"/>
              <a:t>Article 4 – Agreement to proposed BC station</a:t>
            </a:r>
          </a:p>
        </p:txBody>
      </p:sp>
      <p:sp>
        <p:nvSpPr>
          <p:cNvPr id="3" name="Text Placeholder 2">
            <a:extLst>
              <a:ext uri="{FF2B5EF4-FFF2-40B4-BE49-F238E27FC236}">
                <a16:creationId xmlns:a16="http://schemas.microsoft.com/office/drawing/2014/main" id="{7AAE7495-986A-8B60-D307-021551AAA215}"/>
              </a:ext>
            </a:extLst>
          </p:cNvPr>
          <p:cNvSpPr>
            <a:spLocks noGrp="1"/>
          </p:cNvSpPr>
          <p:nvPr>
            <p:ph type="body" sz="quarter" idx="13"/>
          </p:nvPr>
        </p:nvSpPr>
        <p:spPr>
          <a:xfrm>
            <a:off x="614782" y="1679832"/>
            <a:ext cx="11314112" cy="3501767"/>
          </a:xfrm>
        </p:spPr>
        <p:txBody>
          <a:bodyPr/>
          <a:lstStyle/>
          <a:p>
            <a:pPr marL="285750" indent="-285750">
              <a:lnSpc>
                <a:spcPct val="100000"/>
              </a:lnSpc>
              <a:spcBef>
                <a:spcPts val="600"/>
              </a:spcBef>
              <a:spcAft>
                <a:spcPts val="600"/>
              </a:spcAft>
              <a:buFont typeface="Arial" panose="020B0604020202020204" pitchFamily="34" charset="0"/>
              <a:buChar char="•"/>
            </a:pPr>
            <a:r>
              <a:rPr lang="en-US" sz="2400" dirty="0"/>
              <a:t>Coordination between administrations on the basis of a table of distances (Annex 4)</a:t>
            </a:r>
          </a:p>
          <a:p>
            <a:pPr marL="285750" indent="-285750">
              <a:lnSpc>
                <a:spcPct val="100000"/>
              </a:lnSpc>
              <a:spcBef>
                <a:spcPts val="600"/>
              </a:spcBef>
              <a:spcAft>
                <a:spcPts val="600"/>
              </a:spcAft>
              <a:buFont typeface="Arial" panose="020B0604020202020204" pitchFamily="34" charset="0"/>
              <a:buChar char="•"/>
            </a:pPr>
            <a:r>
              <a:rPr lang="en-US" sz="2400" dirty="0"/>
              <a:t>Plan modification should normally be accepted by affected administration on the basis of the following technical criteria for the protected station:</a:t>
            </a:r>
          </a:p>
          <a:p>
            <a:pPr marL="800100" lvl="1" indent="-342900">
              <a:lnSpc>
                <a:spcPct val="100000"/>
              </a:lnSpc>
              <a:spcBef>
                <a:spcPts val="600"/>
              </a:spcBef>
              <a:spcAft>
                <a:spcPts val="600"/>
              </a:spcAft>
              <a:buFont typeface="+mj-lt"/>
              <a:buAutoNum type="alphaLcParenR"/>
            </a:pPr>
            <a:r>
              <a:rPr lang="en-US" sz="2400" dirty="0"/>
              <a:t>Resulting E</a:t>
            </a:r>
            <a:r>
              <a:rPr lang="en-US" sz="2400" baseline="-25000" dirty="0"/>
              <a:t>u</a:t>
            </a:r>
            <a:r>
              <a:rPr lang="en-US" sz="2400" dirty="0"/>
              <a:t> &lt;= 54 dB(µV/m) (sound)</a:t>
            </a:r>
          </a:p>
          <a:p>
            <a:pPr marL="800100" lvl="1" indent="-342900">
              <a:lnSpc>
                <a:spcPct val="100000"/>
              </a:lnSpc>
              <a:spcBef>
                <a:spcPts val="600"/>
              </a:spcBef>
              <a:spcAft>
                <a:spcPts val="600"/>
              </a:spcAft>
              <a:buFont typeface="+mj-lt"/>
              <a:buAutoNum type="alphaLcParenR"/>
            </a:pPr>
            <a:r>
              <a:rPr lang="en-US" sz="2400" dirty="0"/>
              <a:t>Resulting E</a:t>
            </a:r>
            <a:r>
              <a:rPr lang="en-US" sz="2400" baseline="-25000" dirty="0"/>
              <a:t>u</a:t>
            </a:r>
            <a:r>
              <a:rPr lang="en-US" sz="2400" dirty="0"/>
              <a:t> &lt;= 52 dB(µV/m) (television)</a:t>
            </a:r>
          </a:p>
          <a:p>
            <a:pPr marL="800100" lvl="1" indent="-342900">
              <a:lnSpc>
                <a:spcPct val="100000"/>
              </a:lnSpc>
              <a:spcBef>
                <a:spcPts val="600"/>
              </a:spcBef>
              <a:spcAft>
                <a:spcPts val="600"/>
              </a:spcAft>
              <a:buFont typeface="+mj-lt"/>
              <a:buAutoNum type="alphaLcParenR"/>
            </a:pPr>
            <a:r>
              <a:rPr lang="en-US" sz="2400" dirty="0"/>
              <a:t>Resulting E</a:t>
            </a:r>
            <a:r>
              <a:rPr lang="en-US" sz="2400" baseline="-25000" dirty="0"/>
              <a:t>u</a:t>
            </a:r>
            <a:r>
              <a:rPr lang="en-US" sz="2400" dirty="0"/>
              <a:t> increase &lt;= 0.5 dB relative to reference E</a:t>
            </a:r>
            <a:r>
              <a:rPr lang="en-US" sz="2400" baseline="-25000" dirty="0"/>
              <a:t>u</a:t>
            </a:r>
            <a:r>
              <a:rPr lang="en-US" sz="2400" dirty="0"/>
              <a:t> (E</a:t>
            </a:r>
            <a:r>
              <a:rPr lang="en-US" sz="2400" baseline="-25000" dirty="0"/>
              <a:t>u-ref</a:t>
            </a:r>
            <a:r>
              <a:rPr lang="en-US" sz="2400" dirty="0"/>
              <a:t>) if limit a) or b) is exceeded.</a:t>
            </a:r>
          </a:p>
        </p:txBody>
      </p:sp>
    </p:spTree>
    <p:extLst>
      <p:ext uri="{BB962C8B-B14F-4D97-AF65-F5344CB8AC3E}">
        <p14:creationId xmlns:p14="http://schemas.microsoft.com/office/powerpoint/2010/main" val="4294644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5A3334D6-4E7B-4D34-EE77-A403ACA72761}"/>
              </a:ext>
            </a:extLst>
          </p:cNvPr>
          <p:cNvSpPr>
            <a:spLocks noGrp="1"/>
          </p:cNvSpPr>
          <p:nvPr>
            <p:ph type="body" sz="quarter" idx="12"/>
          </p:nvPr>
        </p:nvSpPr>
        <p:spPr/>
        <p:txBody>
          <a:bodyPr/>
          <a:lstStyle/>
          <a:p>
            <a:r>
              <a:rPr lang="en-GB" dirty="0"/>
              <a:t>Article 4 – Coordination with fixed &amp; mobile services</a:t>
            </a:r>
            <a:endParaRPr lang="en-US" dirty="0"/>
          </a:p>
        </p:txBody>
      </p:sp>
      <p:sp>
        <p:nvSpPr>
          <p:cNvPr id="5" name="Slide Number Placeholder 4"/>
          <p:cNvSpPr>
            <a:spLocks noGrp="1"/>
          </p:cNvSpPr>
          <p:nvPr>
            <p:ph type="sldNum" sz="quarter" idx="4294967295"/>
          </p:nvPr>
        </p:nvSpPr>
        <p:spPr>
          <a:xfrm>
            <a:off x="11155363" y="6413500"/>
            <a:ext cx="1036637" cy="365125"/>
          </a:xfrm>
          <a:prstGeom prst="rect">
            <a:avLst/>
          </a:prstGeom>
        </p:spPr>
        <p:txBody>
          <a:bodyPr/>
          <a:lstStyle/>
          <a:p>
            <a:fld id="{BA732D6B-85B2-4291-881C-FD8D3E758029}" type="slidenum">
              <a:rPr lang="en-US" smtClean="0"/>
              <a:pPr/>
              <a:t>12</a:t>
            </a:fld>
            <a:endParaRPr lang="en-US" dirty="0"/>
          </a:p>
        </p:txBody>
      </p:sp>
      <p:grpSp>
        <p:nvGrpSpPr>
          <p:cNvPr id="19" name="Group 18">
            <a:extLst>
              <a:ext uri="{FF2B5EF4-FFF2-40B4-BE49-F238E27FC236}">
                <a16:creationId xmlns:a16="http://schemas.microsoft.com/office/drawing/2014/main" id="{639288D3-AAF5-C1D5-FC15-ED8887A85AAD}"/>
              </a:ext>
            </a:extLst>
          </p:cNvPr>
          <p:cNvGrpSpPr/>
          <p:nvPr/>
        </p:nvGrpSpPr>
        <p:grpSpPr>
          <a:xfrm>
            <a:off x="614782" y="4012932"/>
            <a:ext cx="5267325" cy="2571750"/>
            <a:chOff x="451997" y="2835671"/>
            <a:chExt cx="5267325" cy="2571750"/>
          </a:xfrm>
        </p:grpSpPr>
        <p:pic>
          <p:nvPicPr>
            <p:cNvPr id="18" name="Picture 17">
              <a:extLst>
                <a:ext uri="{FF2B5EF4-FFF2-40B4-BE49-F238E27FC236}">
                  <a16:creationId xmlns:a16="http://schemas.microsoft.com/office/drawing/2014/main" id="{66338BD8-9E68-8010-21FB-D211846BF38C}"/>
                </a:ext>
              </a:extLst>
            </p:cNvPr>
            <p:cNvPicPr>
              <a:picLocks noChangeAspect="1"/>
            </p:cNvPicPr>
            <p:nvPr/>
          </p:nvPicPr>
          <p:blipFill>
            <a:blip r:embed="rId3"/>
            <a:stretch>
              <a:fillRect/>
            </a:stretch>
          </p:blipFill>
          <p:spPr>
            <a:xfrm>
              <a:off x="451997" y="2835671"/>
              <a:ext cx="5267325" cy="2571750"/>
            </a:xfrm>
            <a:prstGeom prst="rect">
              <a:avLst/>
            </a:prstGeom>
            <a:ln>
              <a:solidFill>
                <a:schemeClr val="accent1"/>
              </a:solidFill>
            </a:ln>
          </p:spPr>
        </p:pic>
        <p:sp>
          <p:nvSpPr>
            <p:cNvPr id="7" name="TextBox 6"/>
            <p:cNvSpPr txBox="1"/>
            <p:nvPr/>
          </p:nvSpPr>
          <p:spPr>
            <a:xfrm>
              <a:off x="2071207" y="4967969"/>
              <a:ext cx="1060740" cy="419987"/>
            </a:xfrm>
            <a:prstGeom prst="rect">
              <a:avLst/>
            </a:prstGeom>
            <a:noFill/>
          </p:spPr>
          <p:txBody>
            <a:bodyPr vert="horz" wrap="square" lIns="0" tIns="0" rIns="0" bIns="0" rtlCol="0">
              <a:spAutoFit/>
            </a:bodyPr>
            <a:lstStyle/>
            <a:p>
              <a:pPr>
                <a:lnSpc>
                  <a:spcPts val="1610"/>
                </a:lnSpc>
              </a:pPr>
              <a:r>
                <a:rPr lang="en-CA" sz="1398" b="1" dirty="0">
                  <a:solidFill>
                    <a:srgbClr val="000000"/>
                  </a:solidFill>
                  <a:cs typeface="Times New Roman"/>
                </a:rPr>
                <a:t>BC</a:t>
              </a:r>
              <a:r>
                <a:rPr lang="en-CA" sz="1398" b="1" dirty="0">
                  <a:solidFill>
                    <a:srgbClr val="000000"/>
                  </a:solidFill>
                  <a:latin typeface="Times New Roman"/>
                  <a:cs typeface="Times New Roman"/>
                </a:rPr>
                <a:t> </a:t>
              </a:r>
              <a:r>
                <a:rPr lang="en-CA" sz="1398" b="1" dirty="0">
                  <a:solidFill>
                    <a:srgbClr val="000000"/>
                  </a:solidFill>
                  <a:cs typeface="Times New Roman"/>
                </a:rPr>
                <a:t>Station</a:t>
              </a:r>
            </a:p>
            <a:p>
              <a:pPr>
                <a:lnSpc>
                  <a:spcPts val="1610"/>
                </a:lnSpc>
              </a:pPr>
              <a:endParaRPr dirty="0"/>
            </a:p>
          </p:txBody>
        </p:sp>
        <p:sp>
          <p:nvSpPr>
            <p:cNvPr id="8" name="TextBox 7"/>
            <p:cNvSpPr txBox="1"/>
            <p:nvPr/>
          </p:nvSpPr>
          <p:spPr>
            <a:xfrm>
              <a:off x="4879613" y="3672998"/>
              <a:ext cx="666341" cy="419987"/>
            </a:xfrm>
            <a:prstGeom prst="rect">
              <a:avLst/>
            </a:prstGeom>
            <a:noFill/>
          </p:spPr>
          <p:txBody>
            <a:bodyPr vert="horz" wrap="square" lIns="0" tIns="0" rIns="0" bIns="0" rtlCol="0">
              <a:spAutoFit/>
            </a:bodyPr>
            <a:lstStyle/>
            <a:p>
              <a:pPr>
                <a:lnSpc>
                  <a:spcPts val="1610"/>
                </a:lnSpc>
              </a:pPr>
              <a:r>
                <a:rPr lang="en-CA" sz="1398" b="1" dirty="0">
                  <a:solidFill>
                    <a:srgbClr val="000000"/>
                  </a:solidFill>
                  <a:cs typeface="Times New Roman"/>
                </a:rPr>
                <a:t>Border</a:t>
              </a:r>
            </a:p>
            <a:p>
              <a:pPr>
                <a:lnSpc>
                  <a:spcPts val="1610"/>
                </a:lnSpc>
              </a:pPr>
              <a:endParaRPr dirty="0"/>
            </a:p>
          </p:txBody>
        </p:sp>
        <p:sp>
          <p:nvSpPr>
            <p:cNvPr id="9" name="TextBox 8"/>
            <p:cNvSpPr txBox="1"/>
            <p:nvPr/>
          </p:nvSpPr>
          <p:spPr>
            <a:xfrm>
              <a:off x="920520" y="3174743"/>
              <a:ext cx="1229531" cy="625171"/>
            </a:xfrm>
            <a:prstGeom prst="rect">
              <a:avLst/>
            </a:prstGeom>
            <a:noFill/>
          </p:spPr>
          <p:txBody>
            <a:bodyPr vert="horz" wrap="square" lIns="0" tIns="0" rIns="0" bIns="0" rtlCol="0">
              <a:spAutoFit/>
            </a:bodyPr>
            <a:lstStyle/>
            <a:p>
              <a:pPr>
                <a:lnSpc>
                  <a:spcPts val="1610"/>
                </a:lnSpc>
              </a:pPr>
              <a:r>
                <a:rPr lang="en-CA" sz="1398" b="1" dirty="0">
                  <a:solidFill>
                    <a:srgbClr val="FF0000"/>
                  </a:solidFill>
                  <a:cs typeface="Times New Roman"/>
                </a:rPr>
                <a:t>Nearest point to the Border</a:t>
              </a:r>
            </a:p>
            <a:p>
              <a:pPr>
                <a:lnSpc>
                  <a:spcPts val="1610"/>
                </a:lnSpc>
              </a:pPr>
              <a:endParaRPr dirty="0"/>
            </a:p>
          </p:txBody>
        </p:sp>
        <p:sp>
          <p:nvSpPr>
            <p:cNvPr id="11" name="TextBox 10"/>
            <p:cNvSpPr txBox="1"/>
            <p:nvPr/>
          </p:nvSpPr>
          <p:spPr>
            <a:xfrm>
              <a:off x="2383091" y="3360413"/>
              <a:ext cx="1189113" cy="625171"/>
            </a:xfrm>
            <a:prstGeom prst="rect">
              <a:avLst/>
            </a:prstGeom>
            <a:noFill/>
          </p:spPr>
          <p:txBody>
            <a:bodyPr vert="horz" wrap="square" lIns="0" tIns="0" rIns="0" bIns="0" rtlCol="0">
              <a:spAutoFit/>
            </a:bodyPr>
            <a:lstStyle/>
            <a:p>
              <a:pPr>
                <a:lnSpc>
                  <a:spcPts val="1610"/>
                </a:lnSpc>
              </a:pPr>
              <a:r>
                <a:rPr lang="en-CA" sz="1398" b="1" dirty="0">
                  <a:solidFill>
                    <a:srgbClr val="FF0000"/>
                  </a:solidFill>
                  <a:cs typeface="Times New Roman"/>
                </a:rPr>
                <a:t>FS from BC station</a:t>
              </a:r>
            </a:p>
            <a:p>
              <a:pPr>
                <a:lnSpc>
                  <a:spcPts val="1610"/>
                </a:lnSpc>
              </a:pPr>
              <a:endParaRPr dirty="0">
                <a:solidFill>
                  <a:srgbClr val="FF0000"/>
                </a:solidFill>
              </a:endParaRPr>
            </a:p>
          </p:txBody>
        </p:sp>
        <p:sp>
          <p:nvSpPr>
            <p:cNvPr id="12" name="TextBox 6"/>
            <p:cNvSpPr txBox="1"/>
            <p:nvPr/>
          </p:nvSpPr>
          <p:spPr>
            <a:xfrm>
              <a:off x="3929340" y="4385175"/>
              <a:ext cx="1189112" cy="419987"/>
            </a:xfrm>
            <a:prstGeom prst="rect">
              <a:avLst/>
            </a:prstGeom>
            <a:noFill/>
          </p:spPr>
          <p:txBody>
            <a:bodyPr vert="horz" wrap="square" lIns="0" tIns="0" rIns="0" bIns="0" rtlCol="0">
              <a:spAutoFit/>
            </a:bodyPr>
            <a:lstStyle/>
            <a:p>
              <a:pPr>
                <a:lnSpc>
                  <a:spcPts val="1610"/>
                </a:lnSpc>
              </a:pPr>
              <a:r>
                <a:rPr lang="en-CA" sz="1398" b="1" dirty="0">
                  <a:solidFill>
                    <a:schemeClr val="tx2"/>
                  </a:solidFill>
                  <a:latin typeface="+mj-lt"/>
                  <a:cs typeface="Times New Roman"/>
                </a:rPr>
                <a:t>Country A</a:t>
              </a:r>
            </a:p>
            <a:p>
              <a:pPr>
                <a:lnSpc>
                  <a:spcPts val="1610"/>
                </a:lnSpc>
              </a:pPr>
              <a:endParaRPr dirty="0"/>
            </a:p>
          </p:txBody>
        </p:sp>
        <p:sp>
          <p:nvSpPr>
            <p:cNvPr id="13" name="TextBox 6"/>
            <p:cNvSpPr txBox="1"/>
            <p:nvPr/>
          </p:nvSpPr>
          <p:spPr>
            <a:xfrm>
              <a:off x="3690501" y="3058627"/>
              <a:ext cx="1189112" cy="419987"/>
            </a:xfrm>
            <a:prstGeom prst="rect">
              <a:avLst/>
            </a:prstGeom>
            <a:noFill/>
          </p:spPr>
          <p:txBody>
            <a:bodyPr vert="horz" wrap="square" lIns="0" tIns="0" rIns="0" bIns="0" rtlCol="0">
              <a:spAutoFit/>
            </a:bodyPr>
            <a:lstStyle/>
            <a:p>
              <a:pPr>
                <a:lnSpc>
                  <a:spcPts val="1610"/>
                </a:lnSpc>
              </a:pPr>
              <a:r>
                <a:rPr lang="en-CA" sz="1398" b="1" dirty="0">
                  <a:solidFill>
                    <a:schemeClr val="tx2"/>
                  </a:solidFill>
                  <a:latin typeface="+mj-lt"/>
                  <a:cs typeface="Times New Roman"/>
                </a:rPr>
                <a:t>Country B</a:t>
              </a:r>
            </a:p>
            <a:p>
              <a:pPr>
                <a:lnSpc>
                  <a:spcPts val="1610"/>
                </a:lnSpc>
              </a:pPr>
              <a:endParaRPr dirty="0"/>
            </a:p>
          </p:txBody>
        </p:sp>
      </p:grpSp>
      <p:sp>
        <p:nvSpPr>
          <p:cNvPr id="4" name="Content Placeholder 10">
            <a:extLst>
              <a:ext uri="{FF2B5EF4-FFF2-40B4-BE49-F238E27FC236}">
                <a16:creationId xmlns:a16="http://schemas.microsoft.com/office/drawing/2014/main" id="{2179F186-E0B8-64B0-2E2D-2C7B2A80FDEC}"/>
              </a:ext>
            </a:extLst>
          </p:cNvPr>
          <p:cNvSpPr txBox="1">
            <a:spLocks/>
          </p:cNvSpPr>
          <p:nvPr/>
        </p:nvSpPr>
        <p:spPr>
          <a:xfrm>
            <a:off x="6491273" y="1165561"/>
            <a:ext cx="5700727" cy="28882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dirty="0">
                <a:cs typeface="Times New Roman" pitchFamily="18" charset="0"/>
              </a:rPr>
              <a:t>Fixed service : </a:t>
            </a:r>
            <a:r>
              <a:rPr lang="en-US" sz="2400" dirty="0">
                <a:solidFill>
                  <a:srgbClr val="0070C0"/>
                </a:solidFill>
                <a:effectLst>
                  <a:outerShdw blurRad="38100" dist="38100" dir="2700000" algn="tl">
                    <a:srgbClr val="000000">
                      <a:alpha val="43137"/>
                    </a:srgbClr>
                  </a:outerShdw>
                </a:effectLst>
                <a:cs typeface="Times New Roman" pitchFamily="18" charset="0"/>
              </a:rPr>
              <a:t>0 dB (mV/m)</a:t>
            </a:r>
          </a:p>
          <a:p>
            <a:pPr>
              <a:lnSpc>
                <a:spcPct val="100000"/>
              </a:lnSpc>
            </a:pPr>
            <a:r>
              <a:rPr lang="en-US" sz="2400" dirty="0">
                <a:cs typeface="Times New Roman" pitchFamily="18" charset="0"/>
              </a:rPr>
              <a:t>Land mobile service: limits depend on the POL of the BC station:</a:t>
            </a:r>
          </a:p>
          <a:p>
            <a:pPr lvl="1">
              <a:lnSpc>
                <a:spcPct val="100000"/>
              </a:lnSpc>
            </a:pPr>
            <a:r>
              <a:rPr lang="en-US" dirty="0">
                <a:cs typeface="Times New Roman" pitchFamily="18" charset="0"/>
              </a:rPr>
              <a:t>Region 3 (87.5-100 MHz)</a:t>
            </a:r>
          </a:p>
          <a:p>
            <a:pPr lvl="2">
              <a:lnSpc>
                <a:spcPct val="100000"/>
              </a:lnSpc>
            </a:pPr>
            <a:r>
              <a:rPr lang="en-US" sz="2400" dirty="0">
                <a:cs typeface="Times New Roman" pitchFamily="18" charset="0"/>
              </a:rPr>
              <a:t>H pol: </a:t>
            </a:r>
            <a:r>
              <a:rPr lang="en-US" sz="2400" dirty="0">
                <a:solidFill>
                  <a:srgbClr val="0070C0"/>
                </a:solidFill>
                <a:effectLst>
                  <a:outerShdw blurRad="38100" dist="38100" dir="2700000" algn="tl">
                    <a:srgbClr val="000000">
                      <a:alpha val="43137"/>
                    </a:srgbClr>
                  </a:outerShdw>
                </a:effectLst>
                <a:cs typeface="Times New Roman" pitchFamily="18" charset="0"/>
              </a:rPr>
              <a:t>18 dB(mV/m)</a:t>
            </a:r>
          </a:p>
          <a:p>
            <a:pPr lvl="2">
              <a:lnSpc>
                <a:spcPct val="100000"/>
              </a:lnSpc>
            </a:pPr>
            <a:r>
              <a:rPr lang="en-US" sz="2400" dirty="0">
                <a:cs typeface="Times New Roman" pitchFamily="18" charset="0"/>
              </a:rPr>
              <a:t>V/M pol: </a:t>
            </a:r>
            <a:r>
              <a:rPr lang="en-US" sz="2400" dirty="0">
                <a:solidFill>
                  <a:srgbClr val="0070C0"/>
                </a:solidFill>
                <a:effectLst>
                  <a:outerShdw blurRad="38100" dist="38100" dir="2700000" algn="tl">
                    <a:srgbClr val="000000">
                      <a:alpha val="43137"/>
                    </a:srgbClr>
                  </a:outerShdw>
                </a:effectLst>
                <a:cs typeface="Times New Roman" pitchFamily="18" charset="0"/>
              </a:rPr>
              <a:t>0 dB(mV/m)</a:t>
            </a:r>
          </a:p>
        </p:txBody>
      </p:sp>
      <p:sp>
        <p:nvSpPr>
          <p:cNvPr id="14" name="Content Placeholder 2">
            <a:extLst>
              <a:ext uri="{FF2B5EF4-FFF2-40B4-BE49-F238E27FC236}">
                <a16:creationId xmlns:a16="http://schemas.microsoft.com/office/drawing/2014/main" id="{9B696215-AD2E-2C97-7F7A-AF3358D77A73}"/>
              </a:ext>
            </a:extLst>
          </p:cNvPr>
          <p:cNvSpPr txBox="1">
            <a:spLocks/>
          </p:cNvSpPr>
          <p:nvPr/>
        </p:nvSpPr>
        <p:spPr>
          <a:xfrm>
            <a:off x="440173" y="1165561"/>
            <a:ext cx="5709118" cy="23897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400" dirty="0">
                <a:cs typeface="Times New Roman" pitchFamily="18" charset="0"/>
              </a:rPr>
              <a:t>Fixed &amp; mobile services are considered as to be affected if field strength (FS) of BC at the nearest point on the boundary of another administration exceeds established limits</a:t>
            </a:r>
            <a:endParaRPr lang="en-US" sz="2400" dirty="0"/>
          </a:p>
        </p:txBody>
      </p:sp>
    </p:spTree>
    <p:extLst>
      <p:ext uri="{BB962C8B-B14F-4D97-AF65-F5344CB8AC3E}">
        <p14:creationId xmlns:p14="http://schemas.microsoft.com/office/powerpoint/2010/main" val="98553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CC876A-AD65-11A1-6FA8-77CB90A5946E}"/>
              </a:ext>
            </a:extLst>
          </p:cNvPr>
          <p:cNvPicPr>
            <a:picLocks noChangeAspect="1"/>
          </p:cNvPicPr>
          <p:nvPr/>
        </p:nvPicPr>
        <p:blipFill rotWithShape="1">
          <a:blip r:embed="rId2"/>
          <a:srcRect l="3786" r="861" b="-2"/>
          <a:stretch/>
        </p:blipFill>
        <p:spPr>
          <a:xfrm>
            <a:off x="7593369" y="1190511"/>
            <a:ext cx="4598631" cy="4995502"/>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5" name="TextBox 4">
            <a:extLst>
              <a:ext uri="{FF2B5EF4-FFF2-40B4-BE49-F238E27FC236}">
                <a16:creationId xmlns:a16="http://schemas.microsoft.com/office/drawing/2014/main" id="{4970C3FA-BA1E-0EDE-968B-E0515126F0E5}"/>
              </a:ext>
            </a:extLst>
          </p:cNvPr>
          <p:cNvSpPr txBox="1"/>
          <p:nvPr/>
        </p:nvSpPr>
        <p:spPr>
          <a:xfrm>
            <a:off x="9218141" y="4647762"/>
            <a:ext cx="1135694" cy="369332"/>
          </a:xfrm>
          <a:prstGeom prst="rect">
            <a:avLst/>
          </a:prstGeom>
          <a:noFill/>
          <a:ln>
            <a:solidFill>
              <a:schemeClr val="accent1"/>
            </a:solidFill>
          </a:ln>
          <a:effectLst>
            <a:outerShdw blurRad="50800" dist="50800" dir="5400000" algn="ctr" rotWithShape="0">
              <a:srgbClr val="C00000"/>
            </a:outerShdw>
          </a:effectLst>
        </p:spPr>
        <p:txBody>
          <a:bodyPr wrap="square" rtlCol="0">
            <a:spAutoFit/>
          </a:bodyPr>
          <a:lstStyle/>
          <a:p>
            <a:r>
              <a:rPr lang="en-US" b="1" dirty="0">
                <a:solidFill>
                  <a:srgbClr val="C00000"/>
                </a:solidFill>
                <a:highlight>
                  <a:srgbClr val="FFFF00"/>
                </a:highlight>
              </a:rPr>
              <a:t>500 km</a:t>
            </a:r>
          </a:p>
        </p:txBody>
      </p:sp>
      <p:sp>
        <p:nvSpPr>
          <p:cNvPr id="6" name="Flowchart: Connector 5">
            <a:extLst>
              <a:ext uri="{FF2B5EF4-FFF2-40B4-BE49-F238E27FC236}">
                <a16:creationId xmlns:a16="http://schemas.microsoft.com/office/drawing/2014/main" id="{558A9962-05AA-965F-9154-76DE0DC9088F}"/>
              </a:ext>
            </a:extLst>
          </p:cNvPr>
          <p:cNvSpPr/>
          <p:nvPr/>
        </p:nvSpPr>
        <p:spPr>
          <a:xfrm>
            <a:off x="8662737" y="3098093"/>
            <a:ext cx="1559292" cy="1549669"/>
          </a:xfrm>
          <a:prstGeom prst="flowChartConnector">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81D827AC-CBC1-5A41-345F-1FD3A2EDDC5B}"/>
              </a:ext>
            </a:extLst>
          </p:cNvPr>
          <p:cNvSpPr>
            <a:spLocks noGrp="1"/>
          </p:cNvSpPr>
          <p:nvPr>
            <p:ph type="body" sz="quarter" idx="12"/>
          </p:nvPr>
        </p:nvSpPr>
        <p:spPr>
          <a:xfrm>
            <a:off x="614782" y="355059"/>
            <a:ext cx="8084371" cy="374209"/>
          </a:xfrm>
        </p:spPr>
        <p:txBody>
          <a:bodyPr>
            <a:noAutofit/>
          </a:bodyPr>
          <a:lstStyle/>
          <a:p>
            <a:r>
              <a:rPr lang="en-GB" dirty="0"/>
              <a:t>Article 4 – </a:t>
            </a:r>
            <a:r>
              <a:rPr lang="en-US" noProof="0" dirty="0"/>
              <a:t>Coordination with ARNS</a:t>
            </a:r>
          </a:p>
        </p:txBody>
      </p:sp>
      <p:sp>
        <p:nvSpPr>
          <p:cNvPr id="8" name="Text Placeholder 7">
            <a:extLst>
              <a:ext uri="{FF2B5EF4-FFF2-40B4-BE49-F238E27FC236}">
                <a16:creationId xmlns:a16="http://schemas.microsoft.com/office/drawing/2014/main" id="{2394DD39-97FC-E1CA-B42C-841B62AB8A93}"/>
              </a:ext>
            </a:extLst>
          </p:cNvPr>
          <p:cNvSpPr>
            <a:spLocks noGrp="1"/>
          </p:cNvSpPr>
          <p:nvPr>
            <p:ph type="body" sz="quarter" idx="13"/>
          </p:nvPr>
        </p:nvSpPr>
        <p:spPr>
          <a:xfrm>
            <a:off x="614362" y="1193800"/>
            <a:ext cx="6486653" cy="4754563"/>
          </a:xfrm>
        </p:spPr>
        <p:txBody>
          <a:bodyPr/>
          <a:lstStyle/>
          <a:p>
            <a:pPr>
              <a:lnSpc>
                <a:spcPct val="100000"/>
              </a:lnSpc>
            </a:pPr>
            <a:r>
              <a:rPr lang="en-GB" dirty="0"/>
              <a:t>Aeronautical </a:t>
            </a:r>
            <a:r>
              <a:rPr lang="en-GB" dirty="0" err="1"/>
              <a:t>RadioNavigation</a:t>
            </a:r>
            <a:r>
              <a:rPr lang="en-GB" dirty="0"/>
              <a:t> Service (</a:t>
            </a:r>
            <a:r>
              <a:rPr lang="en-US" noProof="0" dirty="0"/>
              <a:t>ARNS) in the band 108 - 117.975 MHz</a:t>
            </a:r>
          </a:p>
          <a:p>
            <a:pPr>
              <a:lnSpc>
                <a:spcPct val="100000"/>
              </a:lnSpc>
            </a:pPr>
            <a:endParaRPr lang="en-US" dirty="0"/>
          </a:p>
          <a:p>
            <a:pPr lvl="0">
              <a:lnSpc>
                <a:spcPct val="100000"/>
              </a:lnSpc>
            </a:pPr>
            <a:r>
              <a:rPr lang="en-US" noProof="0" dirty="0"/>
              <a:t>Distance to the nearest point on the border &lt; 500 km </a:t>
            </a:r>
          </a:p>
          <a:p>
            <a:pPr marL="91440" lvl="0" indent="0">
              <a:lnSpc>
                <a:spcPct val="100000"/>
              </a:lnSpc>
              <a:buNone/>
            </a:pPr>
            <a:r>
              <a:rPr lang="en-US" dirty="0"/>
              <a:t>    </a:t>
            </a:r>
            <a:r>
              <a:rPr lang="en-US" noProof="0" dirty="0"/>
              <a:t>(Chapter 3 of Annex 4) </a:t>
            </a:r>
          </a:p>
        </p:txBody>
      </p:sp>
    </p:spTree>
    <p:extLst>
      <p:ext uri="{BB962C8B-B14F-4D97-AF65-F5344CB8AC3E}">
        <p14:creationId xmlns:p14="http://schemas.microsoft.com/office/powerpoint/2010/main" val="3328510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9A24A9-C96C-1E19-E6D0-775032677A9F}"/>
              </a:ext>
            </a:extLst>
          </p:cNvPr>
          <p:cNvSpPr txBox="1">
            <a:spLocks/>
          </p:cNvSpPr>
          <p:nvPr/>
        </p:nvSpPr>
        <p:spPr>
          <a:xfrm>
            <a:off x="342052" y="1061635"/>
            <a:ext cx="11671300" cy="452596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effectLst/>
                <a:uLnTx/>
                <a:uFillTx/>
                <a:latin typeface="Calibri" panose="020F0502020204030204"/>
                <a:ea typeface="+mn-ea"/>
                <a:cs typeface="+mn-cs"/>
              </a:rPr>
              <a:t>     No agreement required if modifications involve:</a:t>
            </a:r>
          </a:p>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kumimoji="0" lang="en-US" sz="800" b="0" i="0" u="none" strike="noStrike" kern="1200" cap="none" spc="0" normalizeH="0" baseline="0" noProof="0" dirty="0">
              <a:ln>
                <a:noFill/>
              </a:ln>
              <a:effectLst/>
              <a:uLnTx/>
              <a:uFillTx/>
              <a:latin typeface="Calibri" panose="020F0502020204030204"/>
              <a:ea typeface="+mn-ea"/>
              <a:cs typeface="+mn-cs"/>
            </a:endParaRPr>
          </a:p>
          <a:p>
            <a:pPr marL="685800" marR="0" lvl="1" indent="-22860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panose="020F0502020204030204"/>
                <a:ea typeface="+mn-ea"/>
                <a:cs typeface="+mn-cs"/>
              </a:rPr>
              <a:t>Less interference – lower ERP</a:t>
            </a:r>
          </a:p>
          <a:p>
            <a:pPr marL="685800" marR="0" lvl="1" indent="-22860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panose="020F0502020204030204"/>
                <a:ea typeface="+mn-ea"/>
                <a:cs typeface="+mn-cs"/>
              </a:rPr>
              <a:t>Distance to border &gt; coordination limits</a:t>
            </a:r>
          </a:p>
          <a:p>
            <a:pPr marL="685800" marR="0" lvl="1" indent="-22860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effectLst/>
                <a:uLnTx/>
                <a:uFillTx/>
                <a:latin typeface="Calibri" panose="020F0502020204030204"/>
                <a:ea typeface="+mn-ea"/>
                <a:cs typeface="+mn-cs"/>
              </a:rPr>
              <a:t>Small change in site location </a:t>
            </a:r>
          </a:p>
          <a:p>
            <a:pPr marL="1143000" marR="0" lvl="2" indent="-228600" algn="l" defTabSz="914400" rtl="0" eaLnBrk="1" fontAlgn="auto" latinLnBrk="0" hangingPunct="1">
              <a:lnSpc>
                <a:spcPct val="110000"/>
              </a:lnSpc>
              <a:spcBef>
                <a:spcPts val="5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effectLst/>
                <a:uLnTx/>
                <a:uFillTx/>
                <a:latin typeface="Calibri" panose="020F0502020204030204"/>
                <a:ea typeface="+mn-ea"/>
                <a:cs typeface="+mn-cs"/>
              </a:rPr>
              <a:t>15 km ERP &gt;= 1kW</a:t>
            </a:r>
          </a:p>
          <a:p>
            <a:pPr marL="1143000" marR="0" lvl="2" indent="-228600" algn="l" defTabSz="914400" rtl="0" eaLnBrk="1" fontAlgn="auto" latinLnBrk="0" hangingPunct="1">
              <a:lnSpc>
                <a:spcPct val="110000"/>
              </a:lnSpc>
              <a:spcBef>
                <a:spcPts val="5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effectLst/>
                <a:uLnTx/>
                <a:uFillTx/>
                <a:latin typeface="Calibri" panose="020F0502020204030204"/>
                <a:ea typeface="+mn-ea"/>
                <a:cs typeface="+mn-cs"/>
              </a:rPr>
              <a:t>5 km &lt; 1kW</a:t>
            </a:r>
          </a:p>
          <a:p>
            <a:pPr marL="91440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effectLst/>
              <a:uLnTx/>
              <a:uFillTx/>
              <a:latin typeface="Calibri" panose="020F0502020204030204"/>
              <a:ea typeface="+mn-ea"/>
              <a:cs typeface="+mn-cs"/>
            </a:endParaRPr>
          </a:p>
          <a:p>
            <a:pPr marL="91440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effectLst/>
                <a:uLnTx/>
                <a:uFillTx/>
                <a:latin typeface="Calibri" panose="020F0502020204030204"/>
                <a:ea typeface="+mn-ea"/>
                <a:cs typeface="+mn-cs"/>
              </a:rPr>
              <a:t>Provided that the change in topographical conditions does not increase the probability of interference caused to the stations of other countries.</a:t>
            </a:r>
            <a:endParaRPr kumimoji="0" lang="en-US" sz="2800" b="1" i="0" u="none" strike="noStrike" kern="1200" cap="none" spc="0" normalizeH="0" baseline="0" noProof="0" dirty="0">
              <a:ln>
                <a:noFill/>
              </a:ln>
              <a:effectLst/>
              <a:uLnTx/>
              <a:uFillTx/>
              <a:latin typeface="Calibri" panose="020F0502020204030204"/>
              <a:ea typeface="+mn-ea"/>
              <a:cs typeface="+mn-cs"/>
            </a:endParaRP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4" name="Text Placeholder 3">
            <a:extLst>
              <a:ext uri="{FF2B5EF4-FFF2-40B4-BE49-F238E27FC236}">
                <a16:creationId xmlns:a16="http://schemas.microsoft.com/office/drawing/2014/main" id="{9758D4A9-D63E-DD49-00B4-A05068248C77}"/>
              </a:ext>
            </a:extLst>
          </p:cNvPr>
          <p:cNvSpPr>
            <a:spLocks noGrp="1"/>
          </p:cNvSpPr>
          <p:nvPr>
            <p:ph type="body" sz="quarter" idx="12"/>
          </p:nvPr>
        </p:nvSpPr>
        <p:spPr/>
        <p:txBody>
          <a:bodyPr/>
          <a:lstStyle/>
          <a:p>
            <a:r>
              <a:rPr lang="en-GB" dirty="0"/>
              <a:t>Article 4 – </a:t>
            </a:r>
            <a:r>
              <a:rPr lang="en-US" dirty="0"/>
              <a:t>Quick Modification Procedure (§4.2.4)</a:t>
            </a:r>
          </a:p>
        </p:txBody>
      </p:sp>
    </p:spTree>
    <p:extLst>
      <p:ext uri="{BB962C8B-B14F-4D97-AF65-F5344CB8AC3E}">
        <p14:creationId xmlns:p14="http://schemas.microsoft.com/office/powerpoint/2010/main" val="3092683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7B9C2FFE-D7BB-C8E8-3735-EE2076809E11}"/>
              </a:ext>
            </a:extLst>
          </p:cNvPr>
          <p:cNvGrpSpPr/>
          <p:nvPr/>
        </p:nvGrpSpPr>
        <p:grpSpPr>
          <a:xfrm>
            <a:off x="973627" y="1173703"/>
            <a:ext cx="8928100" cy="5329238"/>
            <a:chOff x="2464676" y="876848"/>
            <a:chExt cx="8928100" cy="5329238"/>
          </a:xfrm>
        </p:grpSpPr>
        <p:sp>
          <p:nvSpPr>
            <p:cNvPr id="4" name="AutoShape 4">
              <a:extLst>
                <a:ext uri="{FF2B5EF4-FFF2-40B4-BE49-F238E27FC236}">
                  <a16:creationId xmlns:a16="http://schemas.microsoft.com/office/drawing/2014/main" id="{C3211F67-CB77-D52A-E6A8-A395C77E2FCD}"/>
                </a:ext>
              </a:extLst>
            </p:cNvPr>
            <p:cNvSpPr>
              <a:spLocks noChangeArrowheads="1"/>
            </p:cNvSpPr>
            <p:nvPr/>
          </p:nvSpPr>
          <p:spPr bwMode="auto">
            <a:xfrm>
              <a:off x="2464676" y="876848"/>
              <a:ext cx="1223963" cy="1008063"/>
            </a:xfrm>
            <a:prstGeom prst="flowChartProcess">
              <a:avLst/>
            </a:prstGeom>
            <a:solidFill>
              <a:srgbClr val="44546A">
                <a:alpha val="20000"/>
              </a:srgbClr>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Notification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44546A"/>
                </a:solidFill>
                <a:effectLst/>
                <a:uLnTx/>
                <a:uFillTx/>
                <a:latin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ADD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MOD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SUPPRESS</a:t>
              </a:r>
            </a:p>
          </p:txBody>
        </p:sp>
        <p:sp>
          <p:nvSpPr>
            <p:cNvPr id="5" name="AutoShape 5">
              <a:extLst>
                <a:ext uri="{FF2B5EF4-FFF2-40B4-BE49-F238E27FC236}">
                  <a16:creationId xmlns:a16="http://schemas.microsoft.com/office/drawing/2014/main" id="{5F3B4693-5EB8-035F-7629-AFC55E6E1113}"/>
                </a:ext>
              </a:extLst>
            </p:cNvPr>
            <p:cNvSpPr>
              <a:spLocks noChangeArrowheads="1"/>
            </p:cNvSpPr>
            <p:nvPr/>
          </p:nvSpPr>
          <p:spPr bwMode="auto">
            <a:xfrm>
              <a:off x="4118850" y="876848"/>
              <a:ext cx="2220914" cy="1008063"/>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Completeness &amp; Receivability Check</a:t>
              </a:r>
            </a:p>
          </p:txBody>
        </p:sp>
        <p:sp>
          <p:nvSpPr>
            <p:cNvPr id="6" name="AutoShape 10">
              <a:extLst>
                <a:ext uri="{FF2B5EF4-FFF2-40B4-BE49-F238E27FC236}">
                  <a16:creationId xmlns:a16="http://schemas.microsoft.com/office/drawing/2014/main" id="{F4DB82E6-D4B8-ACA4-F439-1F52789E363D}"/>
                </a:ext>
              </a:extLst>
            </p:cNvPr>
            <p:cNvSpPr>
              <a:spLocks noChangeArrowheads="1"/>
            </p:cNvSpPr>
            <p:nvPr/>
          </p:nvSpPr>
          <p:spPr bwMode="auto">
            <a:xfrm>
              <a:off x="2464676" y="2388148"/>
              <a:ext cx="1800225" cy="360363"/>
            </a:xfrm>
            <a:prstGeom prst="flowChartTerminator">
              <a:avLst/>
            </a:prstGeom>
            <a:solidFill>
              <a:srgbClr val="8000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800000"/>
                  </a:solidFill>
                  <a:effectLst/>
                  <a:uLnTx/>
                  <a:uFillTx/>
                  <a:latin typeface="Verdana" pitchFamily="34" charset="0"/>
                </a:rPr>
                <a:t>Return to Adm</a:t>
              </a:r>
              <a:endParaRPr kumimoji="0" lang="en-US" sz="1800" b="0" i="0" u="none" strike="noStrike" kern="0" cap="none" spc="0" normalizeH="0" baseline="0" noProof="0">
                <a:ln>
                  <a:noFill/>
                </a:ln>
                <a:solidFill>
                  <a:srgbClr val="800000"/>
                </a:solidFill>
                <a:effectLst/>
                <a:uLnTx/>
                <a:uFillTx/>
              </a:endParaRPr>
            </a:p>
          </p:txBody>
        </p:sp>
        <p:sp>
          <p:nvSpPr>
            <p:cNvPr id="7" name="Oval 34">
              <a:extLst>
                <a:ext uri="{FF2B5EF4-FFF2-40B4-BE49-F238E27FC236}">
                  <a16:creationId xmlns:a16="http://schemas.microsoft.com/office/drawing/2014/main" id="{139C2A84-DF8E-E4A1-4DD8-C42917B26B11}"/>
                </a:ext>
              </a:extLst>
            </p:cNvPr>
            <p:cNvSpPr>
              <a:spLocks noChangeArrowheads="1"/>
            </p:cNvSpPr>
            <p:nvPr/>
          </p:nvSpPr>
          <p:spPr bwMode="auto">
            <a:xfrm>
              <a:off x="9376651" y="911773"/>
              <a:ext cx="1728788" cy="936625"/>
            </a:xfrm>
            <a:prstGeom prst="ellipse">
              <a:avLst/>
            </a:prstGeom>
            <a:solidFill>
              <a:srgbClr val="5B9BD5"/>
            </a:solidFill>
            <a:ln w="9525">
              <a:solidFill>
                <a:sysClr val="windowText" lastClr="000000"/>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prstClr val="black"/>
                </a:solidFill>
                <a:effectLst/>
                <a:uLnTx/>
                <a:uFillTx/>
                <a:latin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Plan &amp; Coordination Examination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 name="AutoShape 36">
              <a:extLst>
                <a:ext uri="{FF2B5EF4-FFF2-40B4-BE49-F238E27FC236}">
                  <a16:creationId xmlns:a16="http://schemas.microsoft.com/office/drawing/2014/main" id="{3EA32CBD-D30D-DFAD-6639-184CCB076973}"/>
                </a:ext>
              </a:extLst>
            </p:cNvPr>
            <p:cNvSpPr>
              <a:spLocks noChangeArrowheads="1"/>
            </p:cNvSpPr>
            <p:nvPr/>
          </p:nvSpPr>
          <p:spPr bwMode="auto">
            <a:xfrm>
              <a:off x="9486189" y="2424661"/>
              <a:ext cx="1511300" cy="468312"/>
            </a:xfrm>
            <a:prstGeom prst="flowChartProcess">
              <a:avLst/>
            </a:prstGeom>
            <a:solidFill>
              <a:srgbClr val="44546A">
                <a:alpha val="20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Publication in </a:t>
              </a:r>
              <a:r>
                <a:rPr kumimoji="0" lang="en-US" sz="900" b="1" i="0" u="sng" strike="noStrike" kern="0" cap="none" spc="0" normalizeH="0" baseline="0" noProof="0">
                  <a:ln>
                    <a:noFill/>
                  </a:ln>
                  <a:solidFill>
                    <a:srgbClr val="000000"/>
                  </a:solidFill>
                  <a:effectLst/>
                  <a:uLnTx/>
                  <a:uFillTx/>
                  <a:latin typeface="Verdana" pitchFamily="34" charset="0"/>
                </a:rPr>
                <a:t>Part 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of the Special Section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(ACK + COORD)</a:t>
              </a:r>
            </a:p>
          </p:txBody>
        </p:sp>
        <p:sp>
          <p:nvSpPr>
            <p:cNvPr id="9" name="AutoShape 38">
              <a:extLst>
                <a:ext uri="{FF2B5EF4-FFF2-40B4-BE49-F238E27FC236}">
                  <a16:creationId xmlns:a16="http://schemas.microsoft.com/office/drawing/2014/main" id="{66F9A00C-89D8-DDFD-10E2-D9E4C67A1FA9}"/>
                </a:ext>
              </a:extLst>
            </p:cNvPr>
            <p:cNvSpPr>
              <a:spLocks noChangeArrowheads="1"/>
            </p:cNvSpPr>
            <p:nvPr/>
          </p:nvSpPr>
          <p:spPr bwMode="auto">
            <a:xfrm>
              <a:off x="9160751" y="3540673"/>
              <a:ext cx="2160588" cy="1157288"/>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100 days Coordination &amp; Comments Period Expired?</a:t>
              </a:r>
            </a:p>
          </p:txBody>
        </p:sp>
        <p:sp>
          <p:nvSpPr>
            <p:cNvPr id="10" name="AutoShape 40">
              <a:extLst>
                <a:ext uri="{FF2B5EF4-FFF2-40B4-BE49-F238E27FC236}">
                  <a16:creationId xmlns:a16="http://schemas.microsoft.com/office/drawing/2014/main" id="{BCB82A7D-7C93-3DE8-CF27-5A2E10F6B060}"/>
                </a:ext>
              </a:extLst>
            </p:cNvPr>
            <p:cNvSpPr>
              <a:spLocks noChangeArrowheads="1"/>
            </p:cNvSpPr>
            <p:nvPr/>
          </p:nvSpPr>
          <p:spPr bwMode="auto">
            <a:xfrm>
              <a:off x="6712826" y="876848"/>
              <a:ext cx="2160588" cy="1008063"/>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SUPPRESS?</a:t>
              </a:r>
            </a:p>
          </p:txBody>
        </p:sp>
        <p:sp>
          <p:nvSpPr>
            <p:cNvPr id="11" name="AutoShape 43">
              <a:extLst>
                <a:ext uri="{FF2B5EF4-FFF2-40B4-BE49-F238E27FC236}">
                  <a16:creationId xmlns:a16="http://schemas.microsoft.com/office/drawing/2014/main" id="{B268BF59-2818-93E1-A67C-4C82EE04173E}"/>
                </a:ext>
              </a:extLst>
            </p:cNvPr>
            <p:cNvSpPr>
              <a:spLocks noChangeArrowheads="1"/>
            </p:cNvSpPr>
            <p:nvPr/>
          </p:nvSpPr>
          <p:spPr bwMode="auto">
            <a:xfrm>
              <a:off x="5704764" y="2424661"/>
              <a:ext cx="1511300" cy="468312"/>
            </a:xfrm>
            <a:prstGeom prst="flowChartProcess">
              <a:avLst/>
            </a:prstGeom>
            <a:solidFill>
              <a:srgbClr val="44546A">
                <a:alpha val="20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Publication in </a:t>
              </a:r>
              <a:r>
                <a:rPr kumimoji="0" lang="en-US" sz="900" b="1" i="0" u="sng" strike="noStrike" kern="0" cap="none" spc="0" normalizeH="0" baseline="0" noProof="0">
                  <a:ln>
                    <a:noFill/>
                  </a:ln>
                  <a:solidFill>
                    <a:srgbClr val="000000"/>
                  </a:solidFill>
                  <a:effectLst/>
                  <a:uLnTx/>
                  <a:uFillTx/>
                  <a:latin typeface="Verdana" pitchFamily="34" charset="0"/>
                </a:rPr>
                <a:t>Part 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of the Special Section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(ACK)</a:t>
              </a:r>
            </a:p>
          </p:txBody>
        </p:sp>
        <p:sp>
          <p:nvSpPr>
            <p:cNvPr id="12" name="AutoShape 48">
              <a:extLst>
                <a:ext uri="{FF2B5EF4-FFF2-40B4-BE49-F238E27FC236}">
                  <a16:creationId xmlns:a16="http://schemas.microsoft.com/office/drawing/2014/main" id="{33CE9E53-888B-BB33-6DEC-E131BF7ED605}"/>
                </a:ext>
              </a:extLst>
            </p:cNvPr>
            <p:cNvSpPr>
              <a:spLocks noChangeArrowheads="1"/>
            </p:cNvSpPr>
            <p:nvPr/>
          </p:nvSpPr>
          <p:spPr bwMode="auto">
            <a:xfrm>
              <a:off x="5556332" y="3259198"/>
              <a:ext cx="1800225" cy="577851"/>
            </a:xfrm>
            <a:prstGeom prst="flowChartTerminator">
              <a:avLst/>
            </a:prstGeom>
            <a:solidFill>
              <a:srgbClr val="6699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Deletion from the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Reference Situation</a:t>
              </a:r>
              <a:endParaRPr kumimoji="0" lang="en-US" sz="1800" b="0" i="0" u="none" strike="noStrike" kern="0" cap="none" spc="0" normalizeH="0" baseline="0" noProof="0" dirty="0">
                <a:ln>
                  <a:noFill/>
                </a:ln>
                <a:solidFill>
                  <a:srgbClr val="669900"/>
                </a:solidFill>
                <a:effectLst/>
                <a:uLnTx/>
                <a:uFillTx/>
              </a:endParaRPr>
            </a:p>
          </p:txBody>
        </p:sp>
        <p:sp>
          <p:nvSpPr>
            <p:cNvPr id="13" name="Oval 53">
              <a:extLst>
                <a:ext uri="{FF2B5EF4-FFF2-40B4-BE49-F238E27FC236}">
                  <a16:creationId xmlns:a16="http://schemas.microsoft.com/office/drawing/2014/main" id="{F3531A9F-9AC6-A632-6110-57870EB4E634}"/>
                </a:ext>
              </a:extLst>
            </p:cNvPr>
            <p:cNvSpPr>
              <a:spLocks noChangeArrowheads="1"/>
            </p:cNvSpPr>
            <p:nvPr/>
          </p:nvSpPr>
          <p:spPr bwMode="auto">
            <a:xfrm>
              <a:off x="6928726" y="4153448"/>
              <a:ext cx="1728788" cy="936625"/>
            </a:xfrm>
            <a:prstGeom prst="ellipse">
              <a:avLst/>
            </a:prstGeom>
            <a:solidFill>
              <a:srgbClr val="5B9BD5"/>
            </a:solidFill>
            <a:ln w="9525">
              <a:solidFill>
                <a:sysClr val="windowText" lastClr="000000"/>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a:ln>
                  <a:noFill/>
                </a:ln>
                <a:solidFill>
                  <a:prstClr val="black"/>
                </a:solidFill>
                <a:effectLst/>
                <a:uLnTx/>
                <a:uFillTx/>
                <a:latin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Complete Coordination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Checking Examination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4" name="AutoShape 54">
              <a:extLst>
                <a:ext uri="{FF2B5EF4-FFF2-40B4-BE49-F238E27FC236}">
                  <a16:creationId xmlns:a16="http://schemas.microsoft.com/office/drawing/2014/main" id="{5C98DEBC-52ED-DCF0-737E-267625B3AA76}"/>
                </a:ext>
              </a:extLst>
            </p:cNvPr>
            <p:cNvSpPr>
              <a:spLocks noChangeArrowheads="1"/>
            </p:cNvSpPr>
            <p:nvPr/>
          </p:nvSpPr>
          <p:spPr bwMode="auto">
            <a:xfrm>
              <a:off x="9160751" y="5198023"/>
              <a:ext cx="2160588" cy="1008063"/>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Request from NOTIFIER for Part B Publication?</a:t>
              </a:r>
            </a:p>
          </p:txBody>
        </p:sp>
        <p:sp>
          <p:nvSpPr>
            <p:cNvPr id="15" name="AutoShape 62">
              <a:extLst>
                <a:ext uri="{FF2B5EF4-FFF2-40B4-BE49-F238E27FC236}">
                  <a16:creationId xmlns:a16="http://schemas.microsoft.com/office/drawing/2014/main" id="{BCF4FA2F-A170-E02C-D0C7-C52BD2F4171B}"/>
                </a:ext>
              </a:extLst>
            </p:cNvPr>
            <p:cNvSpPr>
              <a:spLocks noChangeArrowheads="1"/>
            </p:cNvSpPr>
            <p:nvPr/>
          </p:nvSpPr>
          <p:spPr bwMode="auto">
            <a:xfrm>
              <a:off x="4049001" y="4116936"/>
              <a:ext cx="2160588" cy="1008062"/>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Are there any </a:t>
              </a:r>
              <a:r>
                <a:rPr kumimoji="0" lang="en-US" sz="900" b="1" i="0" u="none" strike="noStrike" kern="0" cap="none" spc="0" normalizeH="0" baseline="0" noProof="0">
                  <a:ln>
                    <a:noFill/>
                  </a:ln>
                  <a:solidFill>
                    <a:srgbClr val="660033"/>
                  </a:solidFill>
                  <a:effectLst/>
                  <a:uLnTx/>
                  <a:uFillTx/>
                  <a:latin typeface="Verdana" pitchFamily="34" charset="0"/>
                </a:rPr>
                <a:t>OBJECTIONS</a:t>
              </a:r>
              <a:r>
                <a:rPr kumimoji="0" lang="en-US" sz="900" b="1" i="0" u="none" strike="noStrike" kern="0" cap="none" spc="0" normalizeH="0" baseline="0" noProof="0">
                  <a:ln>
                    <a:noFill/>
                  </a:ln>
                  <a:solidFill>
                    <a:prstClr val="black"/>
                  </a:solidFill>
                  <a:effectLst/>
                  <a:uLnTx/>
                  <a:uFillTx/>
                  <a:latin typeface="Verdana" pitchFamily="34" charset="0"/>
                </a:rPr>
                <a:t>?</a:t>
              </a:r>
            </a:p>
          </p:txBody>
        </p:sp>
        <p:sp>
          <p:nvSpPr>
            <p:cNvPr id="16" name="AutoShape 64">
              <a:extLst>
                <a:ext uri="{FF2B5EF4-FFF2-40B4-BE49-F238E27FC236}">
                  <a16:creationId xmlns:a16="http://schemas.microsoft.com/office/drawing/2014/main" id="{880455BF-5B84-F8AE-8C51-C4D00217AE18}"/>
                </a:ext>
              </a:extLst>
            </p:cNvPr>
            <p:cNvSpPr>
              <a:spLocks noChangeArrowheads="1"/>
            </p:cNvSpPr>
            <p:nvPr/>
          </p:nvSpPr>
          <p:spPr bwMode="auto">
            <a:xfrm>
              <a:off x="2609138" y="4836867"/>
              <a:ext cx="1511300" cy="468312"/>
            </a:xfrm>
            <a:prstGeom prst="flowChartProcess">
              <a:avLst/>
            </a:prstGeom>
            <a:solidFill>
              <a:srgbClr val="44546A">
                <a:alpha val="20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Publication in </a:t>
              </a:r>
              <a:r>
                <a:rPr kumimoji="0" lang="en-US" sz="900" b="1" i="0" u="sng" strike="noStrike" kern="0" cap="none" spc="0" normalizeH="0" baseline="0" noProof="0" dirty="0">
                  <a:ln>
                    <a:noFill/>
                  </a:ln>
                  <a:solidFill>
                    <a:srgbClr val="000000"/>
                  </a:solidFill>
                  <a:effectLst/>
                  <a:uLnTx/>
                  <a:uFillTx/>
                  <a:latin typeface="Verdana" pitchFamily="34" charset="0"/>
                </a:rPr>
                <a:t>Part B</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Of the Special Section</a:t>
              </a:r>
            </a:p>
          </p:txBody>
        </p:sp>
        <p:sp>
          <p:nvSpPr>
            <p:cNvPr id="17" name="AutoShape 65">
              <a:extLst>
                <a:ext uri="{FF2B5EF4-FFF2-40B4-BE49-F238E27FC236}">
                  <a16:creationId xmlns:a16="http://schemas.microsoft.com/office/drawing/2014/main" id="{B702D84A-2FFF-4A4B-7B70-B51356D3EC2E}"/>
                </a:ext>
              </a:extLst>
            </p:cNvPr>
            <p:cNvSpPr>
              <a:spLocks noChangeArrowheads="1"/>
            </p:cNvSpPr>
            <p:nvPr/>
          </p:nvSpPr>
          <p:spPr bwMode="auto">
            <a:xfrm>
              <a:off x="2464676" y="5556798"/>
              <a:ext cx="1800225" cy="576263"/>
            </a:xfrm>
            <a:prstGeom prst="flowChartTerminator">
              <a:avLst/>
            </a:prstGeom>
            <a:solidFill>
              <a:srgbClr val="6699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Recording in the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Reference Situation</a:t>
              </a:r>
              <a:endParaRPr kumimoji="0" lang="en-US" sz="1800" b="0" i="0" u="none" strike="noStrike" kern="0" cap="none" spc="0" normalizeH="0" baseline="0" noProof="0" dirty="0">
                <a:ln>
                  <a:noFill/>
                </a:ln>
                <a:solidFill>
                  <a:srgbClr val="669900"/>
                </a:solidFill>
                <a:effectLst/>
                <a:uLnTx/>
                <a:uFillTx/>
              </a:endParaRPr>
            </a:p>
          </p:txBody>
        </p:sp>
        <p:sp>
          <p:nvSpPr>
            <p:cNvPr id="18" name="AutoShape 69">
              <a:extLst>
                <a:ext uri="{FF2B5EF4-FFF2-40B4-BE49-F238E27FC236}">
                  <a16:creationId xmlns:a16="http://schemas.microsoft.com/office/drawing/2014/main" id="{8C3D550C-FD90-3E73-9195-A97297A25F5B}"/>
                </a:ext>
              </a:extLst>
            </p:cNvPr>
            <p:cNvSpPr>
              <a:spLocks noChangeArrowheads="1"/>
            </p:cNvSpPr>
            <p:nvPr/>
          </p:nvSpPr>
          <p:spPr bwMode="auto">
            <a:xfrm>
              <a:off x="5128501" y="5772698"/>
              <a:ext cx="2520950" cy="360363"/>
            </a:xfrm>
            <a:prstGeom prst="flowChartTerminator">
              <a:avLst/>
            </a:prstGeom>
            <a:solidFill>
              <a:srgbClr val="8000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800000"/>
                  </a:solidFill>
                  <a:effectLst/>
                  <a:uLnTx/>
                  <a:uFillTx/>
                  <a:latin typeface="Verdana" pitchFamily="34" charset="0"/>
                </a:rPr>
                <a:t>Contact and inform the Notifying Adm</a:t>
              </a:r>
              <a:endParaRPr kumimoji="0" lang="en-US" sz="1800" b="0" i="0" u="none" strike="noStrike" kern="0" cap="none" spc="0" normalizeH="0" baseline="0" noProof="0">
                <a:ln>
                  <a:noFill/>
                </a:ln>
                <a:solidFill>
                  <a:srgbClr val="800000"/>
                </a:solidFill>
                <a:effectLst/>
                <a:uLnTx/>
                <a:uFillTx/>
              </a:endParaRPr>
            </a:p>
          </p:txBody>
        </p:sp>
        <p:cxnSp>
          <p:nvCxnSpPr>
            <p:cNvPr id="19" name="AutoShape 6">
              <a:extLst>
                <a:ext uri="{FF2B5EF4-FFF2-40B4-BE49-F238E27FC236}">
                  <a16:creationId xmlns:a16="http://schemas.microsoft.com/office/drawing/2014/main" id="{16966327-780F-54AF-E0D3-3E4ED43698AA}"/>
                </a:ext>
              </a:extLst>
            </p:cNvPr>
            <p:cNvCxnSpPr>
              <a:cxnSpLocks noChangeShapeType="1"/>
            </p:cNvCxnSpPr>
            <p:nvPr/>
          </p:nvCxnSpPr>
          <p:spPr bwMode="auto">
            <a:xfrm>
              <a:off x="3688639" y="1380880"/>
              <a:ext cx="430211" cy="0"/>
            </a:xfrm>
            <a:prstGeom prst="straightConnector1">
              <a:avLst/>
            </a:prstGeom>
            <a:noFill/>
            <a:ln w="9525">
              <a:solidFill>
                <a:sysClr val="windowText" lastClr="000000"/>
              </a:solidFill>
              <a:round/>
              <a:headEnd/>
              <a:tailEnd type="triangle" w="med" len="med"/>
            </a:ln>
            <a:effectLst/>
          </p:spPr>
        </p:cxnSp>
        <p:cxnSp>
          <p:nvCxnSpPr>
            <p:cNvPr id="20" name="AutoShape 12">
              <a:extLst>
                <a:ext uri="{FF2B5EF4-FFF2-40B4-BE49-F238E27FC236}">
                  <a16:creationId xmlns:a16="http://schemas.microsoft.com/office/drawing/2014/main" id="{8FCB47FD-F9BA-0C27-FED6-694F0403F530}"/>
                </a:ext>
              </a:extLst>
            </p:cNvPr>
            <p:cNvCxnSpPr>
              <a:cxnSpLocks noChangeShapeType="1"/>
            </p:cNvCxnSpPr>
            <p:nvPr/>
          </p:nvCxnSpPr>
          <p:spPr bwMode="auto">
            <a:xfrm rot="5400000">
              <a:off x="4045430" y="1204270"/>
              <a:ext cx="503237" cy="1864518"/>
            </a:xfrm>
            <a:prstGeom prst="bentConnector3">
              <a:avLst>
                <a:gd name="adj1" fmla="val 50000"/>
              </a:avLst>
            </a:prstGeom>
            <a:noFill/>
            <a:ln w="9525">
              <a:solidFill>
                <a:sysClr val="windowText" lastClr="000000"/>
              </a:solidFill>
              <a:miter lim="800000"/>
              <a:headEnd/>
              <a:tailEnd type="triangle" w="med" len="med"/>
            </a:ln>
            <a:effectLst/>
          </p:spPr>
        </p:cxnSp>
        <p:cxnSp>
          <p:nvCxnSpPr>
            <p:cNvPr id="21" name="AutoShape 41">
              <a:extLst>
                <a:ext uri="{FF2B5EF4-FFF2-40B4-BE49-F238E27FC236}">
                  <a16:creationId xmlns:a16="http://schemas.microsoft.com/office/drawing/2014/main" id="{BD772AAC-3153-3C9B-8DE8-E6557D11E278}"/>
                </a:ext>
              </a:extLst>
            </p:cNvPr>
            <p:cNvCxnSpPr>
              <a:cxnSpLocks noChangeShapeType="1"/>
            </p:cNvCxnSpPr>
            <p:nvPr/>
          </p:nvCxnSpPr>
          <p:spPr bwMode="auto">
            <a:xfrm>
              <a:off x="6339764" y="1380880"/>
              <a:ext cx="373062" cy="0"/>
            </a:xfrm>
            <a:prstGeom prst="straightConnector1">
              <a:avLst/>
            </a:prstGeom>
            <a:noFill/>
            <a:ln w="9525">
              <a:solidFill>
                <a:sysClr val="windowText" lastClr="000000"/>
              </a:solidFill>
              <a:round/>
              <a:headEnd/>
              <a:tailEnd type="triangle" w="med" len="med"/>
            </a:ln>
            <a:effectLst/>
          </p:spPr>
        </p:cxnSp>
        <p:cxnSp>
          <p:nvCxnSpPr>
            <p:cNvPr id="22" name="AutoShape 45">
              <a:extLst>
                <a:ext uri="{FF2B5EF4-FFF2-40B4-BE49-F238E27FC236}">
                  <a16:creationId xmlns:a16="http://schemas.microsoft.com/office/drawing/2014/main" id="{E09EB98C-BAEF-A72B-709B-55D9C24618C7}"/>
                </a:ext>
              </a:extLst>
            </p:cNvPr>
            <p:cNvCxnSpPr>
              <a:cxnSpLocks noChangeShapeType="1"/>
            </p:cNvCxnSpPr>
            <p:nvPr/>
          </p:nvCxnSpPr>
          <p:spPr bwMode="auto">
            <a:xfrm rot="5400000">
              <a:off x="6857289" y="1488036"/>
              <a:ext cx="539750" cy="1333500"/>
            </a:xfrm>
            <a:prstGeom prst="bentConnector3">
              <a:avLst>
                <a:gd name="adj1" fmla="val 35880"/>
              </a:avLst>
            </a:prstGeom>
            <a:noFill/>
            <a:ln w="9525">
              <a:solidFill>
                <a:sysClr val="windowText" lastClr="000000"/>
              </a:solidFill>
              <a:miter lim="800000"/>
              <a:headEnd/>
              <a:tailEnd type="triangle" w="med" len="med"/>
            </a:ln>
            <a:effectLst/>
          </p:spPr>
        </p:cxnSp>
        <p:sp>
          <p:nvSpPr>
            <p:cNvPr id="23" name="Text Box 47">
              <a:extLst>
                <a:ext uri="{FF2B5EF4-FFF2-40B4-BE49-F238E27FC236}">
                  <a16:creationId xmlns:a16="http://schemas.microsoft.com/office/drawing/2014/main" id="{E93DAB41-7792-31B2-5745-FD6A9090D388}"/>
                </a:ext>
              </a:extLst>
            </p:cNvPr>
            <p:cNvSpPr txBox="1">
              <a:spLocks noChangeArrowheads="1"/>
            </p:cNvSpPr>
            <p:nvPr/>
          </p:nvSpPr>
          <p:spPr bwMode="auto">
            <a:xfrm>
              <a:off x="8878176" y="1164186"/>
              <a:ext cx="377825" cy="228600"/>
            </a:xfrm>
            <a:prstGeom prst="rect">
              <a:avLst/>
            </a:prstGeom>
            <a:noFill/>
            <a:ln w="9525">
              <a:noFill/>
              <a:miter lim="800000"/>
              <a:headEnd/>
              <a:tailEnd/>
            </a:ln>
            <a:effectLst/>
          </p:spPr>
          <p:txBody>
            <a:bodyPr wrap="none">
              <a:spAutoFit/>
            </a:bodyPr>
            <a:lstStyle/>
            <a:p>
              <a:r>
                <a:rPr lang="en-US" sz="900" b="1">
                  <a:solidFill>
                    <a:srgbClr val="669900"/>
                  </a:solidFill>
                  <a:latin typeface="Verdana" pitchFamily="34" charset="0"/>
                </a:rPr>
                <a:t>NO</a:t>
              </a:r>
            </a:p>
          </p:txBody>
        </p:sp>
        <p:cxnSp>
          <p:nvCxnSpPr>
            <p:cNvPr id="24" name="AutoShape 49">
              <a:extLst>
                <a:ext uri="{FF2B5EF4-FFF2-40B4-BE49-F238E27FC236}">
                  <a16:creationId xmlns:a16="http://schemas.microsoft.com/office/drawing/2014/main" id="{17B39AD7-48C6-9242-EB5E-9D610C71CED1}"/>
                </a:ext>
              </a:extLst>
            </p:cNvPr>
            <p:cNvCxnSpPr>
              <a:cxnSpLocks noChangeShapeType="1"/>
            </p:cNvCxnSpPr>
            <p:nvPr/>
          </p:nvCxnSpPr>
          <p:spPr bwMode="auto">
            <a:xfrm flipH="1">
              <a:off x="6456445" y="2892973"/>
              <a:ext cx="3969" cy="366225"/>
            </a:xfrm>
            <a:prstGeom prst="straightConnector1">
              <a:avLst/>
            </a:prstGeom>
            <a:noFill/>
            <a:ln w="9525">
              <a:solidFill>
                <a:sysClr val="windowText" lastClr="000000"/>
              </a:solidFill>
              <a:round/>
              <a:headEnd/>
              <a:tailEnd type="triangle" w="med" len="med"/>
            </a:ln>
            <a:effectLst/>
          </p:spPr>
        </p:cxnSp>
        <p:cxnSp>
          <p:nvCxnSpPr>
            <p:cNvPr id="25" name="AutoShape 50">
              <a:extLst>
                <a:ext uri="{FF2B5EF4-FFF2-40B4-BE49-F238E27FC236}">
                  <a16:creationId xmlns:a16="http://schemas.microsoft.com/office/drawing/2014/main" id="{1D9405E5-5FE3-B090-8654-186C905A8776}"/>
                </a:ext>
              </a:extLst>
            </p:cNvPr>
            <p:cNvCxnSpPr>
              <a:cxnSpLocks noChangeShapeType="1"/>
            </p:cNvCxnSpPr>
            <p:nvPr/>
          </p:nvCxnSpPr>
          <p:spPr bwMode="auto">
            <a:xfrm>
              <a:off x="10241839" y="1848398"/>
              <a:ext cx="0" cy="576263"/>
            </a:xfrm>
            <a:prstGeom prst="straightConnector1">
              <a:avLst/>
            </a:prstGeom>
            <a:noFill/>
            <a:ln w="9525">
              <a:solidFill>
                <a:sysClr val="windowText" lastClr="000000"/>
              </a:solidFill>
              <a:round/>
              <a:headEnd/>
              <a:tailEnd type="triangle" w="med" len="med"/>
            </a:ln>
            <a:effectLst/>
          </p:spPr>
        </p:cxnSp>
        <p:cxnSp>
          <p:nvCxnSpPr>
            <p:cNvPr id="26" name="AutoShape 51">
              <a:extLst>
                <a:ext uri="{FF2B5EF4-FFF2-40B4-BE49-F238E27FC236}">
                  <a16:creationId xmlns:a16="http://schemas.microsoft.com/office/drawing/2014/main" id="{FD521EF3-CE86-2F00-987D-A06288DCDB79}"/>
                </a:ext>
              </a:extLst>
            </p:cNvPr>
            <p:cNvCxnSpPr>
              <a:cxnSpLocks noChangeShapeType="1"/>
            </p:cNvCxnSpPr>
            <p:nvPr/>
          </p:nvCxnSpPr>
          <p:spPr bwMode="auto">
            <a:xfrm flipH="1">
              <a:off x="10241045" y="2892973"/>
              <a:ext cx="794" cy="647700"/>
            </a:xfrm>
            <a:prstGeom prst="straightConnector1">
              <a:avLst/>
            </a:prstGeom>
            <a:noFill/>
            <a:ln w="9525">
              <a:solidFill>
                <a:sysClr val="windowText" lastClr="000000"/>
              </a:solidFill>
              <a:round/>
              <a:headEnd/>
              <a:tailEnd type="triangle" w="med" len="med"/>
            </a:ln>
            <a:effectLst/>
          </p:spPr>
        </p:cxnSp>
        <p:cxnSp>
          <p:nvCxnSpPr>
            <p:cNvPr id="27" name="AutoShape 52">
              <a:extLst>
                <a:ext uri="{FF2B5EF4-FFF2-40B4-BE49-F238E27FC236}">
                  <a16:creationId xmlns:a16="http://schemas.microsoft.com/office/drawing/2014/main" id="{D94D7AB2-BF6C-55B8-59F4-DC7A6C95196F}"/>
                </a:ext>
              </a:extLst>
            </p:cNvPr>
            <p:cNvCxnSpPr>
              <a:cxnSpLocks noChangeShapeType="1"/>
            </p:cNvCxnSpPr>
            <p:nvPr/>
          </p:nvCxnSpPr>
          <p:spPr bwMode="auto">
            <a:xfrm flipH="1" flipV="1">
              <a:off x="10241839" y="3324775"/>
              <a:ext cx="1079500" cy="794542"/>
            </a:xfrm>
            <a:prstGeom prst="bentConnector3">
              <a:avLst>
                <a:gd name="adj1" fmla="val -10689"/>
              </a:avLst>
            </a:prstGeom>
            <a:noFill/>
            <a:ln w="9525">
              <a:solidFill>
                <a:sysClr val="windowText" lastClr="000000"/>
              </a:solidFill>
              <a:miter lim="800000"/>
              <a:headEnd/>
              <a:tailEnd type="triangle" w="med" len="med"/>
            </a:ln>
            <a:effectLst/>
          </p:spPr>
        </p:cxnSp>
        <p:cxnSp>
          <p:nvCxnSpPr>
            <p:cNvPr id="28" name="AutoShape 55">
              <a:extLst>
                <a:ext uri="{FF2B5EF4-FFF2-40B4-BE49-F238E27FC236}">
                  <a16:creationId xmlns:a16="http://schemas.microsoft.com/office/drawing/2014/main" id="{8E8E9E12-745B-1B3B-21AE-0C2A520F1AA3}"/>
                </a:ext>
              </a:extLst>
            </p:cNvPr>
            <p:cNvCxnSpPr>
              <a:cxnSpLocks noChangeShapeType="1"/>
            </p:cNvCxnSpPr>
            <p:nvPr/>
          </p:nvCxnSpPr>
          <p:spPr bwMode="auto">
            <a:xfrm>
              <a:off x="10241045" y="4697961"/>
              <a:ext cx="0" cy="500062"/>
            </a:xfrm>
            <a:prstGeom prst="straightConnector1">
              <a:avLst/>
            </a:prstGeom>
            <a:noFill/>
            <a:ln w="9525">
              <a:solidFill>
                <a:sysClr val="windowText" lastClr="000000"/>
              </a:solidFill>
              <a:round/>
              <a:headEnd/>
              <a:tailEnd type="triangle" w="med" len="med"/>
            </a:ln>
            <a:effectLst/>
          </p:spPr>
        </p:cxnSp>
        <p:cxnSp>
          <p:nvCxnSpPr>
            <p:cNvPr id="29" name="AutoShape 56">
              <a:extLst>
                <a:ext uri="{FF2B5EF4-FFF2-40B4-BE49-F238E27FC236}">
                  <a16:creationId xmlns:a16="http://schemas.microsoft.com/office/drawing/2014/main" id="{983829FA-EA1B-47C7-7555-B799D7234369}"/>
                </a:ext>
              </a:extLst>
            </p:cNvPr>
            <p:cNvCxnSpPr>
              <a:cxnSpLocks noChangeShapeType="1"/>
            </p:cNvCxnSpPr>
            <p:nvPr/>
          </p:nvCxnSpPr>
          <p:spPr bwMode="auto">
            <a:xfrm flipH="1" flipV="1">
              <a:off x="10241839" y="4982123"/>
              <a:ext cx="1079500" cy="720725"/>
            </a:xfrm>
            <a:prstGeom prst="bentConnector3">
              <a:avLst>
                <a:gd name="adj1" fmla="val -11324"/>
              </a:avLst>
            </a:prstGeom>
            <a:noFill/>
            <a:ln w="9525">
              <a:solidFill>
                <a:sysClr val="windowText" lastClr="000000"/>
              </a:solidFill>
              <a:miter lim="800000"/>
              <a:headEnd/>
              <a:tailEnd type="triangle" w="med" len="med"/>
            </a:ln>
            <a:effectLst/>
          </p:spPr>
        </p:cxnSp>
        <p:sp>
          <p:nvSpPr>
            <p:cNvPr id="30" name="Text Box 57">
              <a:extLst>
                <a:ext uri="{FF2B5EF4-FFF2-40B4-BE49-F238E27FC236}">
                  <a16:creationId xmlns:a16="http://schemas.microsoft.com/office/drawing/2014/main" id="{E117DBB7-6937-DE60-F077-A7971753CCB3}"/>
                </a:ext>
              </a:extLst>
            </p:cNvPr>
            <p:cNvSpPr txBox="1">
              <a:spLocks noChangeArrowheads="1"/>
            </p:cNvSpPr>
            <p:nvPr/>
          </p:nvSpPr>
          <p:spPr bwMode="auto">
            <a:xfrm>
              <a:off x="11014951" y="3469236"/>
              <a:ext cx="377825" cy="228600"/>
            </a:xfrm>
            <a:prstGeom prst="rect">
              <a:avLst/>
            </a:prstGeom>
            <a:noFill/>
            <a:ln w="9525">
              <a:noFill/>
              <a:miter lim="800000"/>
              <a:headEnd/>
              <a:tailEnd/>
            </a:ln>
            <a:effectLst/>
          </p:spPr>
          <p:txBody>
            <a:bodyPr wrap="none">
              <a:spAutoFit/>
            </a:bodyPr>
            <a:lstStyle/>
            <a:p>
              <a:r>
                <a:rPr lang="en-US" sz="900" b="1">
                  <a:solidFill>
                    <a:srgbClr val="669900"/>
                  </a:solidFill>
                  <a:latin typeface="Verdana" pitchFamily="34" charset="0"/>
                </a:rPr>
                <a:t>NO</a:t>
              </a:r>
            </a:p>
          </p:txBody>
        </p:sp>
        <p:cxnSp>
          <p:nvCxnSpPr>
            <p:cNvPr id="31" name="AutoShape 60">
              <a:extLst>
                <a:ext uri="{FF2B5EF4-FFF2-40B4-BE49-F238E27FC236}">
                  <a16:creationId xmlns:a16="http://schemas.microsoft.com/office/drawing/2014/main" id="{86B857FB-3BA6-EB98-C537-D7C64A4D9A2E}"/>
                </a:ext>
              </a:extLst>
            </p:cNvPr>
            <p:cNvCxnSpPr>
              <a:cxnSpLocks noChangeShapeType="1"/>
            </p:cNvCxnSpPr>
            <p:nvPr/>
          </p:nvCxnSpPr>
          <p:spPr bwMode="auto">
            <a:xfrm rot="10800000">
              <a:off x="8657514" y="4621761"/>
              <a:ext cx="503237" cy="1081087"/>
            </a:xfrm>
            <a:prstGeom prst="bentConnector3">
              <a:avLst>
                <a:gd name="adj1" fmla="val 50157"/>
              </a:avLst>
            </a:prstGeom>
            <a:noFill/>
            <a:ln w="9525">
              <a:solidFill>
                <a:sysClr val="windowText" lastClr="000000"/>
              </a:solidFill>
              <a:miter lim="800000"/>
              <a:headEnd/>
              <a:tailEnd type="triangle" w="med" len="med"/>
            </a:ln>
            <a:effectLst/>
          </p:spPr>
        </p:cxnSp>
        <p:cxnSp>
          <p:nvCxnSpPr>
            <p:cNvPr id="32" name="AutoShape 63">
              <a:extLst>
                <a:ext uri="{FF2B5EF4-FFF2-40B4-BE49-F238E27FC236}">
                  <a16:creationId xmlns:a16="http://schemas.microsoft.com/office/drawing/2014/main" id="{E71B6775-5258-0EA5-DAD7-10C0FC944B2E}"/>
                </a:ext>
              </a:extLst>
            </p:cNvPr>
            <p:cNvCxnSpPr>
              <a:cxnSpLocks noChangeShapeType="1"/>
            </p:cNvCxnSpPr>
            <p:nvPr/>
          </p:nvCxnSpPr>
          <p:spPr bwMode="auto">
            <a:xfrm flipH="1">
              <a:off x="6209589" y="4621761"/>
              <a:ext cx="719137" cy="0"/>
            </a:xfrm>
            <a:prstGeom prst="straightConnector1">
              <a:avLst/>
            </a:prstGeom>
            <a:noFill/>
            <a:ln w="9525">
              <a:solidFill>
                <a:sysClr val="windowText" lastClr="000000"/>
              </a:solidFill>
              <a:round/>
              <a:headEnd/>
              <a:tailEnd type="triangle" w="med" len="med"/>
            </a:ln>
            <a:effectLst/>
          </p:spPr>
        </p:cxnSp>
        <p:cxnSp>
          <p:nvCxnSpPr>
            <p:cNvPr id="33" name="AutoShape 66">
              <a:extLst>
                <a:ext uri="{FF2B5EF4-FFF2-40B4-BE49-F238E27FC236}">
                  <a16:creationId xmlns:a16="http://schemas.microsoft.com/office/drawing/2014/main" id="{BA93DF9C-27F8-DF88-D288-C3D0DAAA86DE}"/>
                </a:ext>
              </a:extLst>
            </p:cNvPr>
            <p:cNvCxnSpPr>
              <a:cxnSpLocks noChangeShapeType="1"/>
            </p:cNvCxnSpPr>
            <p:nvPr/>
          </p:nvCxnSpPr>
          <p:spPr bwMode="auto">
            <a:xfrm>
              <a:off x="3364788" y="5305179"/>
              <a:ext cx="1" cy="251619"/>
            </a:xfrm>
            <a:prstGeom prst="straightConnector1">
              <a:avLst/>
            </a:prstGeom>
            <a:noFill/>
            <a:ln w="9525">
              <a:solidFill>
                <a:sysClr val="windowText" lastClr="000000"/>
              </a:solidFill>
              <a:round/>
              <a:headEnd/>
              <a:tailEnd type="triangle" w="med" len="med"/>
            </a:ln>
            <a:effectLst/>
          </p:spPr>
        </p:cxnSp>
        <p:sp>
          <p:nvSpPr>
            <p:cNvPr id="34" name="Text Box 68">
              <a:extLst>
                <a:ext uri="{FF2B5EF4-FFF2-40B4-BE49-F238E27FC236}">
                  <a16:creationId xmlns:a16="http://schemas.microsoft.com/office/drawing/2014/main" id="{56932006-631C-8630-C57C-63EAA2091B6B}"/>
                </a:ext>
              </a:extLst>
            </p:cNvPr>
            <p:cNvSpPr txBox="1">
              <a:spLocks noChangeArrowheads="1"/>
            </p:cNvSpPr>
            <p:nvPr/>
          </p:nvSpPr>
          <p:spPr bwMode="auto">
            <a:xfrm>
              <a:off x="3598151" y="4393161"/>
              <a:ext cx="377825" cy="228600"/>
            </a:xfrm>
            <a:prstGeom prst="rect">
              <a:avLst/>
            </a:prstGeom>
            <a:noFill/>
            <a:ln w="9525">
              <a:noFill/>
              <a:miter lim="800000"/>
              <a:headEnd/>
              <a:tailEnd/>
            </a:ln>
            <a:effectLst/>
          </p:spPr>
          <p:txBody>
            <a:bodyPr wrap="none">
              <a:spAutoFit/>
            </a:bodyPr>
            <a:lstStyle/>
            <a:p>
              <a:r>
                <a:rPr lang="en-US" sz="900" b="1">
                  <a:solidFill>
                    <a:srgbClr val="669900"/>
                  </a:solidFill>
                  <a:latin typeface="Verdana" pitchFamily="34" charset="0"/>
                </a:rPr>
                <a:t>NO</a:t>
              </a:r>
            </a:p>
          </p:txBody>
        </p:sp>
        <p:cxnSp>
          <p:nvCxnSpPr>
            <p:cNvPr id="35" name="AutoShape 70">
              <a:extLst>
                <a:ext uri="{FF2B5EF4-FFF2-40B4-BE49-F238E27FC236}">
                  <a16:creationId xmlns:a16="http://schemas.microsoft.com/office/drawing/2014/main" id="{09D7E8F9-D9FD-AB6D-EED2-F0CADB53B383}"/>
                </a:ext>
              </a:extLst>
            </p:cNvPr>
            <p:cNvCxnSpPr>
              <a:cxnSpLocks noChangeShapeType="1"/>
            </p:cNvCxnSpPr>
            <p:nvPr/>
          </p:nvCxnSpPr>
          <p:spPr bwMode="auto">
            <a:xfrm rot="16200000" flipH="1">
              <a:off x="5435683" y="4819404"/>
              <a:ext cx="647700" cy="1258887"/>
            </a:xfrm>
            <a:prstGeom prst="bentConnector3">
              <a:avLst>
                <a:gd name="adj1" fmla="val 49755"/>
              </a:avLst>
            </a:prstGeom>
            <a:noFill/>
            <a:ln w="9525">
              <a:solidFill>
                <a:sysClr val="windowText" lastClr="000000"/>
              </a:solidFill>
              <a:miter lim="800000"/>
              <a:headEnd/>
              <a:tailEnd type="triangle" w="med" len="med"/>
            </a:ln>
            <a:effectLst/>
          </p:spPr>
        </p:cxnSp>
        <p:cxnSp>
          <p:nvCxnSpPr>
            <p:cNvPr id="37" name="AutoShape 42">
              <a:extLst>
                <a:ext uri="{FF2B5EF4-FFF2-40B4-BE49-F238E27FC236}">
                  <a16:creationId xmlns:a16="http://schemas.microsoft.com/office/drawing/2014/main" id="{F3364A8D-DA02-8762-67DC-265D6EBB6C3B}"/>
                </a:ext>
              </a:extLst>
            </p:cNvPr>
            <p:cNvCxnSpPr>
              <a:cxnSpLocks noChangeShapeType="1"/>
            </p:cNvCxnSpPr>
            <p:nvPr/>
          </p:nvCxnSpPr>
          <p:spPr bwMode="auto">
            <a:xfrm flipV="1">
              <a:off x="8873414" y="1380086"/>
              <a:ext cx="503237" cy="1587"/>
            </a:xfrm>
            <a:prstGeom prst="straightConnector1">
              <a:avLst/>
            </a:prstGeom>
            <a:noFill/>
            <a:ln w="9525">
              <a:solidFill>
                <a:sysClr val="windowText" lastClr="000000"/>
              </a:solidFill>
              <a:round/>
              <a:headEnd/>
              <a:tailEnd type="triangle" w="med" len="med"/>
            </a:ln>
            <a:effectLst/>
          </p:spPr>
        </p:cxnSp>
        <p:sp>
          <p:nvSpPr>
            <p:cNvPr id="38" name="Text Box 9">
              <a:extLst>
                <a:ext uri="{FF2B5EF4-FFF2-40B4-BE49-F238E27FC236}">
                  <a16:creationId xmlns:a16="http://schemas.microsoft.com/office/drawing/2014/main" id="{3A0D9845-E13B-0FD0-1FD5-E40C856E5C7C}"/>
                </a:ext>
              </a:extLst>
            </p:cNvPr>
            <p:cNvSpPr txBox="1">
              <a:spLocks noChangeArrowheads="1"/>
            </p:cNvSpPr>
            <p:nvPr/>
          </p:nvSpPr>
          <p:spPr bwMode="auto">
            <a:xfrm>
              <a:off x="6271501" y="1164186"/>
              <a:ext cx="369888"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OK</a:t>
              </a:r>
            </a:p>
          </p:txBody>
        </p:sp>
        <p:sp>
          <p:nvSpPr>
            <p:cNvPr id="39" name="Text Box 11">
              <a:extLst>
                <a:ext uri="{FF2B5EF4-FFF2-40B4-BE49-F238E27FC236}">
                  <a16:creationId xmlns:a16="http://schemas.microsoft.com/office/drawing/2014/main" id="{A4A1D0AC-BFD6-6F33-BD7A-563989359F47}"/>
                </a:ext>
              </a:extLst>
            </p:cNvPr>
            <p:cNvSpPr txBox="1">
              <a:spLocks noChangeArrowheads="1"/>
            </p:cNvSpPr>
            <p:nvPr/>
          </p:nvSpPr>
          <p:spPr bwMode="auto">
            <a:xfrm>
              <a:off x="4029951" y="1849986"/>
              <a:ext cx="377825" cy="228600"/>
            </a:xfrm>
            <a:prstGeom prst="rect">
              <a:avLst/>
            </a:prstGeom>
            <a:noFill/>
            <a:ln w="9525">
              <a:noFill/>
              <a:miter lim="800000"/>
              <a:headEnd/>
              <a:tailEnd/>
            </a:ln>
            <a:effectLst/>
          </p:spPr>
          <p:txBody>
            <a:bodyPr wrap="none">
              <a:spAutoFit/>
            </a:bodyPr>
            <a:lstStyle/>
            <a:p>
              <a:r>
                <a:rPr lang="en-US" sz="900" b="1" dirty="0">
                  <a:solidFill>
                    <a:srgbClr val="800000"/>
                  </a:solidFill>
                  <a:latin typeface="Verdana" pitchFamily="34" charset="0"/>
                </a:rPr>
                <a:t>NO</a:t>
              </a:r>
            </a:p>
          </p:txBody>
        </p:sp>
        <p:sp>
          <p:nvSpPr>
            <p:cNvPr id="40" name="Text Box 46">
              <a:extLst>
                <a:ext uri="{FF2B5EF4-FFF2-40B4-BE49-F238E27FC236}">
                  <a16:creationId xmlns:a16="http://schemas.microsoft.com/office/drawing/2014/main" id="{DF1A033F-8017-2135-BAED-8C5322A56F1F}"/>
                </a:ext>
              </a:extLst>
            </p:cNvPr>
            <p:cNvSpPr txBox="1">
              <a:spLocks noChangeArrowheads="1"/>
            </p:cNvSpPr>
            <p:nvPr/>
          </p:nvSpPr>
          <p:spPr bwMode="auto">
            <a:xfrm>
              <a:off x="7206539" y="1848398"/>
              <a:ext cx="427037"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YES</a:t>
              </a:r>
            </a:p>
          </p:txBody>
        </p:sp>
        <p:sp>
          <p:nvSpPr>
            <p:cNvPr id="41" name="Text Box 59">
              <a:extLst>
                <a:ext uri="{FF2B5EF4-FFF2-40B4-BE49-F238E27FC236}">
                  <a16:creationId xmlns:a16="http://schemas.microsoft.com/office/drawing/2014/main" id="{1DDD42FF-79E6-4779-845D-C94CF63C49B2}"/>
                </a:ext>
              </a:extLst>
            </p:cNvPr>
            <p:cNvSpPr txBox="1">
              <a:spLocks noChangeArrowheads="1"/>
            </p:cNvSpPr>
            <p:nvPr/>
          </p:nvSpPr>
          <p:spPr bwMode="auto">
            <a:xfrm>
              <a:off x="10348028" y="4608267"/>
              <a:ext cx="427037"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YES</a:t>
              </a:r>
            </a:p>
          </p:txBody>
        </p:sp>
        <p:sp>
          <p:nvSpPr>
            <p:cNvPr id="42" name="Text Box 58">
              <a:extLst>
                <a:ext uri="{FF2B5EF4-FFF2-40B4-BE49-F238E27FC236}">
                  <a16:creationId xmlns:a16="http://schemas.microsoft.com/office/drawing/2014/main" id="{C39A0BF3-E45E-E9E2-F199-9D0B0F36E7D4}"/>
                </a:ext>
              </a:extLst>
            </p:cNvPr>
            <p:cNvSpPr txBox="1">
              <a:spLocks noChangeArrowheads="1"/>
            </p:cNvSpPr>
            <p:nvPr/>
          </p:nvSpPr>
          <p:spPr bwMode="auto">
            <a:xfrm>
              <a:off x="11014951" y="5112298"/>
              <a:ext cx="377825"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NO</a:t>
              </a:r>
            </a:p>
          </p:txBody>
        </p:sp>
        <p:sp>
          <p:nvSpPr>
            <p:cNvPr id="43" name="Text Box 61">
              <a:extLst>
                <a:ext uri="{FF2B5EF4-FFF2-40B4-BE49-F238E27FC236}">
                  <a16:creationId xmlns:a16="http://schemas.microsoft.com/office/drawing/2014/main" id="{5DE88F6C-0833-910E-755E-F8CE241DCB05}"/>
                </a:ext>
              </a:extLst>
            </p:cNvPr>
            <p:cNvSpPr txBox="1">
              <a:spLocks noChangeArrowheads="1"/>
            </p:cNvSpPr>
            <p:nvPr/>
          </p:nvSpPr>
          <p:spPr bwMode="auto">
            <a:xfrm>
              <a:off x="8800389" y="5759998"/>
              <a:ext cx="427037"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YES</a:t>
              </a:r>
            </a:p>
          </p:txBody>
        </p:sp>
        <p:sp>
          <p:nvSpPr>
            <p:cNvPr id="44" name="Text Box 71">
              <a:extLst>
                <a:ext uri="{FF2B5EF4-FFF2-40B4-BE49-F238E27FC236}">
                  <a16:creationId xmlns:a16="http://schemas.microsoft.com/office/drawing/2014/main" id="{39CE79D7-C4CB-4D12-CC3A-4482E593A145}"/>
                </a:ext>
              </a:extLst>
            </p:cNvPr>
            <p:cNvSpPr txBox="1">
              <a:spLocks noChangeArrowheads="1"/>
            </p:cNvSpPr>
            <p:nvPr/>
          </p:nvSpPr>
          <p:spPr bwMode="auto">
            <a:xfrm>
              <a:off x="5471401" y="5198023"/>
              <a:ext cx="427038" cy="228600"/>
            </a:xfrm>
            <a:prstGeom prst="rect">
              <a:avLst/>
            </a:prstGeom>
            <a:noFill/>
            <a:ln w="9525">
              <a:noFill/>
              <a:miter lim="800000"/>
              <a:headEnd/>
              <a:tailEnd/>
            </a:ln>
            <a:effectLst/>
          </p:spPr>
          <p:txBody>
            <a:bodyPr wrap="none">
              <a:spAutoFit/>
            </a:bodyPr>
            <a:lstStyle/>
            <a:p>
              <a:r>
                <a:rPr lang="en-US" sz="900" b="1" dirty="0">
                  <a:solidFill>
                    <a:srgbClr val="800000"/>
                  </a:solidFill>
                  <a:latin typeface="Verdana" pitchFamily="34" charset="0"/>
                </a:rPr>
                <a:t>YES</a:t>
              </a:r>
            </a:p>
          </p:txBody>
        </p:sp>
        <p:cxnSp>
          <p:nvCxnSpPr>
            <p:cNvPr id="45" name="AutoShape 67">
              <a:extLst>
                <a:ext uri="{FF2B5EF4-FFF2-40B4-BE49-F238E27FC236}">
                  <a16:creationId xmlns:a16="http://schemas.microsoft.com/office/drawing/2014/main" id="{25690B39-F694-DE86-C43E-A80073595F57}"/>
                </a:ext>
              </a:extLst>
            </p:cNvPr>
            <p:cNvCxnSpPr>
              <a:cxnSpLocks noChangeShapeType="1"/>
            </p:cNvCxnSpPr>
            <p:nvPr/>
          </p:nvCxnSpPr>
          <p:spPr bwMode="auto">
            <a:xfrm rot="10800000" flipV="1">
              <a:off x="3364789" y="4620967"/>
              <a:ext cx="684213" cy="215900"/>
            </a:xfrm>
            <a:prstGeom prst="bentConnector2">
              <a:avLst/>
            </a:prstGeom>
            <a:noFill/>
            <a:ln w="9525">
              <a:solidFill>
                <a:sysClr val="windowText" lastClr="000000"/>
              </a:solidFill>
              <a:miter lim="800000"/>
              <a:headEnd/>
              <a:tailEnd type="triangle" w="med" len="med"/>
            </a:ln>
            <a:effectLst/>
          </p:spPr>
        </p:cxnSp>
      </p:grpSp>
      <p:sp>
        <p:nvSpPr>
          <p:cNvPr id="3" name="Text Placeholder 2">
            <a:extLst>
              <a:ext uri="{FF2B5EF4-FFF2-40B4-BE49-F238E27FC236}">
                <a16:creationId xmlns:a16="http://schemas.microsoft.com/office/drawing/2014/main" id="{D3C519B9-CE20-3F9B-256D-69ECCF1112E5}"/>
              </a:ext>
            </a:extLst>
          </p:cNvPr>
          <p:cNvSpPr>
            <a:spLocks noGrp="1"/>
          </p:cNvSpPr>
          <p:nvPr>
            <p:ph type="body" sz="quarter" idx="12"/>
          </p:nvPr>
        </p:nvSpPr>
        <p:spPr/>
        <p:txBody>
          <a:bodyPr/>
          <a:lstStyle/>
          <a:p>
            <a:r>
              <a:rPr lang="fr-FR" dirty="0"/>
              <a:t>Article 4 – Plan modification </a:t>
            </a:r>
            <a:r>
              <a:rPr lang="fr-FR" dirty="0" err="1"/>
              <a:t>Procedure</a:t>
            </a:r>
            <a:endParaRPr lang="fr-FR" dirty="0"/>
          </a:p>
        </p:txBody>
      </p:sp>
    </p:spTree>
    <p:extLst>
      <p:ext uri="{BB962C8B-B14F-4D97-AF65-F5344CB8AC3E}">
        <p14:creationId xmlns:p14="http://schemas.microsoft.com/office/powerpoint/2010/main" val="1343277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DA7989-2351-75D9-5E42-C7FF2F5E7911}"/>
              </a:ext>
            </a:extLst>
          </p:cNvPr>
          <p:cNvSpPr>
            <a:spLocks noGrp="1"/>
          </p:cNvSpPr>
          <p:nvPr>
            <p:ph type="body" sz="quarter" idx="12"/>
          </p:nvPr>
        </p:nvSpPr>
        <p:spPr/>
        <p:txBody>
          <a:bodyPr/>
          <a:lstStyle/>
          <a:p>
            <a:r>
              <a:rPr lang="fr-FR" dirty="0"/>
              <a:t>Article 4 – Plan modification </a:t>
            </a:r>
            <a:r>
              <a:rPr lang="fr-FR" dirty="0" err="1"/>
              <a:t>Procedure</a:t>
            </a:r>
            <a:endParaRPr lang="fr-FR" dirty="0"/>
          </a:p>
        </p:txBody>
      </p:sp>
      <p:sp>
        <p:nvSpPr>
          <p:cNvPr id="2" name="Text Placeholder 1">
            <a:extLst>
              <a:ext uri="{FF2B5EF4-FFF2-40B4-BE49-F238E27FC236}">
                <a16:creationId xmlns:a16="http://schemas.microsoft.com/office/drawing/2014/main" id="{D7A4C7FB-52D1-159D-DFB4-C1252D2713E3}"/>
              </a:ext>
            </a:extLst>
          </p:cNvPr>
          <p:cNvSpPr>
            <a:spLocks noGrp="1"/>
          </p:cNvSpPr>
          <p:nvPr>
            <p:ph type="body" sz="quarter" idx="13"/>
          </p:nvPr>
        </p:nvSpPr>
        <p:spPr>
          <a:xfrm>
            <a:off x="329512" y="1051718"/>
            <a:ext cx="11804821" cy="4754563"/>
          </a:xfrm>
        </p:spPr>
        <p:txBody>
          <a:body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600" b="0" i="1" u="none" strike="noStrike" kern="1200" cap="none" spc="0" normalizeH="0" baseline="0" noProof="0" dirty="0">
                <a:ln>
                  <a:noFill/>
                </a:ln>
                <a:solidFill>
                  <a:sysClr val="windowText" lastClr="000000"/>
                </a:solidFill>
                <a:effectLst/>
                <a:uLnTx/>
                <a:uFillTx/>
                <a:latin typeface="Calibri" panose="020F0502020204030204"/>
                <a:ea typeface="+mn-ea"/>
                <a:cs typeface="+mn-cs"/>
              </a:rPr>
              <a:t>Notification:</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srgbClr val="0070C0"/>
                </a:solidFill>
                <a:effectLst/>
                <a:uLnTx/>
                <a:uFillTx/>
                <a:latin typeface="Calibri" panose="020F0502020204030204"/>
                <a:ea typeface="+mn-ea"/>
                <a:cs typeface="+mn-cs"/>
              </a:rPr>
              <a:t>T01 notice form for Addition or Modification to the Plan</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srgbClr val="0070C0"/>
                </a:solidFill>
                <a:effectLst/>
                <a:uLnTx/>
                <a:uFillTx/>
                <a:latin typeface="Calibri" panose="020F0502020204030204"/>
                <a:ea typeface="+mn-ea"/>
                <a:cs typeface="+mn-cs"/>
              </a:rPr>
              <a:t>TB5 notice for Suppression or Withdrawal</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600" b="0" i="1" u="none" strike="noStrike" kern="1200" cap="none" spc="0" normalizeH="0" baseline="0" noProof="0" dirty="0">
                <a:ln>
                  <a:noFill/>
                </a:ln>
                <a:solidFill>
                  <a:sysClr val="windowText" lastClr="000000"/>
                </a:solidFill>
                <a:effectLst/>
                <a:uLnTx/>
                <a:uFillTx/>
                <a:latin typeface="Calibri" panose="020F0502020204030204"/>
                <a:ea typeface="+mn-ea"/>
                <a:cs typeface="+mn-cs"/>
              </a:rPr>
              <a:t>Coordination:</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srgbClr val="0070C0"/>
                </a:solidFill>
                <a:effectLst/>
                <a:uLnTx/>
                <a:uFillTx/>
                <a:latin typeface="Calibri" panose="020F0502020204030204"/>
                <a:ea typeface="+mn-ea"/>
                <a:cs typeface="+mn-cs"/>
              </a:rPr>
              <a:t>No comment = AGREEMENT</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600" b="0" i="1" u="none" strike="noStrike" kern="1200" cap="none" spc="0" normalizeH="0" baseline="0" noProof="0" dirty="0">
                <a:ln>
                  <a:noFill/>
                </a:ln>
                <a:solidFill>
                  <a:sysClr val="windowText" lastClr="000000"/>
                </a:solidFill>
                <a:effectLst/>
                <a:uLnTx/>
                <a:uFillTx/>
                <a:latin typeface="Calibri" panose="020F0502020204030204"/>
                <a:ea typeface="+mn-ea"/>
                <a:cs typeface="+mn-cs"/>
              </a:rPr>
              <a:t>Publication in Part B</a:t>
            </a:r>
          </a:p>
          <a:p>
            <a:pPr marL="685800" marR="0" lvl="1" indent="-228600" algn="l" defTabSz="914400" rtl="0" eaLnBrk="1" fontAlgn="auto" latinLnBrk="0" hangingPunct="1">
              <a:lnSpc>
                <a:spcPct val="100000"/>
              </a:lnSpc>
              <a:spcBef>
                <a:spcPts val="500"/>
              </a:spcBef>
              <a:spcAft>
                <a:spcPts val="0"/>
              </a:spcAft>
              <a:buClrTx/>
              <a:buSzTx/>
              <a:buFont typeface="Calibri" panose="020F0502020204030204" pitchFamily="34" charset="0"/>
              <a:buChar char="–"/>
              <a:tabLst/>
              <a:defRPr/>
            </a:pPr>
            <a:r>
              <a:rPr kumimoji="0" lang="en-US" sz="2600" b="0" i="0" u="none" strike="noStrike" kern="1200" cap="none" spc="0" normalizeH="0" baseline="0" noProof="0" dirty="0">
                <a:ln>
                  <a:noFill/>
                </a:ln>
                <a:solidFill>
                  <a:srgbClr val="0070C0"/>
                </a:solidFill>
                <a:effectLst/>
                <a:uLnTx/>
                <a:uFillTx/>
                <a:latin typeface="Calibri" panose="020F0502020204030204"/>
                <a:ea typeface="+mn-ea"/>
                <a:cs typeface="+mn-cs"/>
              </a:rPr>
              <a:t>Must be requested for publication in Part B (TB3 notice)</a:t>
            </a:r>
          </a:p>
          <a:p>
            <a:pPr marL="685800" marR="0" lvl="1" indent="-228600" algn="l" defTabSz="914400" rtl="0" eaLnBrk="1" fontAlgn="auto" latinLnBrk="0" hangingPunct="1">
              <a:lnSpc>
                <a:spcPct val="100000"/>
              </a:lnSpc>
              <a:spcBef>
                <a:spcPts val="500"/>
              </a:spcBef>
              <a:spcAft>
                <a:spcPts val="0"/>
              </a:spcAft>
              <a:buClrTx/>
              <a:buSzTx/>
              <a:buFont typeface="Calibri" panose="020F0502020204030204" pitchFamily="34" charset="0"/>
              <a:buChar char="–"/>
              <a:tabLst/>
              <a:defRPr/>
            </a:pPr>
            <a:r>
              <a:rPr kumimoji="0" lang="en-US" sz="2600" b="0" i="0" u="none" strike="noStrike" kern="1200" cap="none" spc="0" normalizeH="0" baseline="0" noProof="0" dirty="0">
                <a:ln>
                  <a:noFill/>
                </a:ln>
                <a:solidFill>
                  <a:srgbClr val="0070C0"/>
                </a:solidFill>
                <a:effectLst/>
                <a:uLnTx/>
                <a:uFillTx/>
                <a:latin typeface="Calibri" panose="020F0502020204030204"/>
                <a:ea typeface="+mn-ea"/>
                <a:cs typeface="+mn-cs"/>
              </a:rPr>
              <a:t>Publication in Part B only if no objections</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600" b="0" i="1" u="none" strike="noStrike" kern="1200" cap="none" spc="0" normalizeH="0" baseline="0" noProof="0" dirty="0">
                <a:ln>
                  <a:noFill/>
                </a:ln>
                <a:solidFill>
                  <a:sysClr val="windowText" lastClr="000000"/>
                </a:solidFill>
                <a:effectLst/>
                <a:uLnTx/>
                <a:uFillTx/>
                <a:latin typeface="Calibri" panose="020F0502020204030204"/>
                <a:ea typeface="+mn-ea"/>
                <a:cs typeface="+mn-cs"/>
              </a:rPr>
              <a:t>Important</a:t>
            </a:r>
          </a:p>
          <a:p>
            <a:pPr marL="685800" marR="0" lvl="1" indent="-228600" algn="l" defTabSz="914400" rtl="0" eaLnBrk="1" fontAlgn="auto" latinLnBrk="0" hangingPunct="1">
              <a:lnSpc>
                <a:spcPct val="100000"/>
              </a:lnSpc>
              <a:spcBef>
                <a:spcPts val="500"/>
              </a:spcBef>
              <a:spcAft>
                <a:spcPts val="0"/>
              </a:spcAft>
              <a:buClrTx/>
              <a:buSzTx/>
              <a:buFont typeface="Calibri" panose="020F0502020204030204" pitchFamily="34" charset="0"/>
              <a:buChar char="–"/>
              <a:tabLst/>
              <a:defRPr/>
            </a:pPr>
            <a:r>
              <a:rPr kumimoji="0" lang="en-GB" sz="2600" b="0" i="0" u="none" strike="noStrike" kern="1200" cap="none" spc="0" normalizeH="0" baseline="0" noProof="0" dirty="0">
                <a:ln>
                  <a:noFill/>
                </a:ln>
                <a:solidFill>
                  <a:srgbClr val="0070C0"/>
                </a:solidFill>
                <a:effectLst/>
                <a:uLnTx/>
                <a:uFillTx/>
                <a:latin typeface="Calibri" panose="020F0502020204030204"/>
                <a:ea typeface="+mn-ea"/>
                <a:cs typeface="+mn-cs"/>
              </a:rPr>
              <a:t>Pursuant to paragraphs 1.3 of Part A2 and 4.6.1 of Part A5 of the Rules of Procedure (</a:t>
            </a:r>
            <a:r>
              <a:rPr kumimoji="0" lang="en-GB" sz="2600" b="0" i="0" u="none" strike="noStrike" kern="1200" cap="none" spc="0" normalizeH="0" baseline="0" noProof="0" dirty="0" err="1">
                <a:ln>
                  <a:noFill/>
                </a:ln>
                <a:solidFill>
                  <a:srgbClr val="0070C0"/>
                </a:solidFill>
                <a:effectLst/>
                <a:uLnTx/>
                <a:uFillTx/>
                <a:latin typeface="Calibri" panose="020F0502020204030204"/>
                <a:ea typeface="+mn-ea"/>
                <a:cs typeface="+mn-cs"/>
              </a:rPr>
              <a:t>RoP</a:t>
            </a:r>
            <a:r>
              <a:rPr kumimoji="0" lang="en-GB" sz="2600" b="0" i="0" u="none" strike="noStrike" kern="1200" cap="none" spc="0" normalizeH="0" baseline="0" noProof="0" dirty="0">
                <a:ln>
                  <a:noFill/>
                </a:ln>
                <a:solidFill>
                  <a:srgbClr val="0070C0"/>
                </a:solidFill>
                <a:effectLst/>
                <a:uLnTx/>
                <a:uFillTx/>
                <a:latin typeface="Calibri" panose="020F0502020204030204"/>
                <a:ea typeface="+mn-ea"/>
                <a:cs typeface="+mn-cs"/>
              </a:rPr>
              <a:t>) t</a:t>
            </a:r>
            <a:r>
              <a:rPr kumimoji="0" lang="en-US" sz="2600" b="0" i="0" u="none" strike="noStrike" kern="1200" cap="none" spc="0" normalizeH="0" baseline="0" noProof="0" dirty="0">
                <a:ln>
                  <a:noFill/>
                </a:ln>
                <a:solidFill>
                  <a:srgbClr val="0070C0"/>
                </a:solidFill>
                <a:effectLst/>
                <a:uLnTx/>
                <a:uFillTx/>
                <a:latin typeface="Calibri" panose="020F0502020204030204"/>
                <a:ea typeface="+mn-ea"/>
                <a:cs typeface="+mn-cs"/>
              </a:rPr>
              <a:t>he frequencies pending in coordination stage are deleted after 2 years and 100 days</a:t>
            </a:r>
            <a:endParaRPr kumimoji="0" lang="en-US" sz="2600" b="0" i="0" u="none" strike="noStrike" kern="1200" cap="none" spc="0" normalizeH="0" baseline="0" noProof="0" dirty="0">
              <a:ln>
                <a:noFill/>
              </a:ln>
              <a:solidFill>
                <a:srgbClr val="44546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2608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7187699-5936-B5EA-DCF2-5375ADBDF3A2}"/>
              </a:ext>
            </a:extLst>
          </p:cNvPr>
          <p:cNvSpPr>
            <a:spLocks noGrp="1"/>
          </p:cNvSpPr>
          <p:nvPr>
            <p:ph type="body" sz="quarter" idx="12"/>
          </p:nvPr>
        </p:nvSpPr>
        <p:spPr/>
        <p:txBody>
          <a:bodyPr/>
          <a:lstStyle/>
          <a:p>
            <a:r>
              <a:rPr lang="fr-FR" dirty="0"/>
              <a:t>Article 4 – Publications</a:t>
            </a:r>
          </a:p>
        </p:txBody>
      </p:sp>
      <p:sp>
        <p:nvSpPr>
          <p:cNvPr id="2" name="Text Placeholder 1">
            <a:extLst>
              <a:ext uri="{FF2B5EF4-FFF2-40B4-BE49-F238E27FC236}">
                <a16:creationId xmlns:a16="http://schemas.microsoft.com/office/drawing/2014/main" id="{57563B44-8537-E1D3-ABE9-72DFB234130E}"/>
              </a:ext>
            </a:extLst>
          </p:cNvPr>
          <p:cNvSpPr>
            <a:spLocks noGrp="1"/>
          </p:cNvSpPr>
          <p:nvPr>
            <p:ph type="body" sz="quarter" idx="13"/>
          </p:nvPr>
        </p:nvSpPr>
        <p:spPr>
          <a:xfrm>
            <a:off x="313038" y="991004"/>
            <a:ext cx="11615856" cy="4754563"/>
          </a:xfrm>
        </p:spPr>
        <p:txBody>
          <a:bodyPr/>
          <a:lstStyle/>
          <a:p>
            <a:pPr>
              <a:lnSpc>
                <a:spcPct val="100000"/>
              </a:lnSpc>
            </a:pPr>
            <a:r>
              <a:rPr lang="en-GB" sz="2200" dirty="0"/>
              <a:t>Proposed modifications are published in a Special Section annexed to BR IFIC. </a:t>
            </a:r>
          </a:p>
          <a:p>
            <a:pPr>
              <a:lnSpc>
                <a:spcPct val="100000"/>
              </a:lnSpc>
            </a:pPr>
            <a:r>
              <a:rPr lang="en-GB" sz="2200" b="1" u="sng" dirty="0">
                <a:solidFill>
                  <a:srgbClr val="00B0F0"/>
                </a:solidFill>
              </a:rPr>
              <a:t>Part A</a:t>
            </a:r>
            <a:r>
              <a:rPr lang="en-GB" sz="2200" b="1" dirty="0">
                <a:solidFill>
                  <a:srgbClr val="00B0F0"/>
                </a:solidFill>
              </a:rPr>
              <a:t> :</a:t>
            </a:r>
          </a:p>
          <a:p>
            <a:pPr lvl="1">
              <a:lnSpc>
                <a:spcPct val="100000"/>
              </a:lnSpc>
            </a:pPr>
            <a:r>
              <a:rPr lang="en-GB" sz="2200" dirty="0"/>
              <a:t>Details of proposed new assignments and/or changes of already recorded assignments</a:t>
            </a:r>
          </a:p>
          <a:p>
            <a:pPr lvl="1">
              <a:lnSpc>
                <a:spcPct val="100000"/>
              </a:lnSpc>
            </a:pPr>
            <a:r>
              <a:rPr lang="en-GB" sz="2200" dirty="0"/>
              <a:t>Information submitted by notifying administration (COORD COMPLETED, Source NOTIFIER)</a:t>
            </a:r>
          </a:p>
          <a:p>
            <a:pPr lvl="1">
              <a:lnSpc>
                <a:spcPct val="100000"/>
              </a:lnSpc>
            </a:pPr>
            <a:r>
              <a:rPr lang="en-GB" sz="2200" dirty="0"/>
              <a:t>Coordination information as a result of BR examination (COORD REQUIRED, Source ITU) </a:t>
            </a:r>
          </a:p>
          <a:p>
            <a:pPr>
              <a:lnSpc>
                <a:spcPct val="100000"/>
              </a:lnSpc>
            </a:pPr>
            <a:r>
              <a:rPr lang="en-GB" sz="2200" b="1" u="sng" dirty="0">
                <a:solidFill>
                  <a:srgbClr val="00B0F0"/>
                </a:solidFill>
              </a:rPr>
              <a:t>Part B: </a:t>
            </a:r>
          </a:p>
          <a:p>
            <a:pPr lvl="1">
              <a:lnSpc>
                <a:spcPct val="100000"/>
              </a:lnSpc>
            </a:pPr>
            <a:r>
              <a:rPr lang="en-GB" sz="2200" dirty="0"/>
              <a:t>Details of proposed new assignments and/or changes in characteristics of already recorded assignments on which all agreements have been reached; </a:t>
            </a:r>
          </a:p>
          <a:p>
            <a:pPr lvl="1">
              <a:lnSpc>
                <a:spcPct val="100000"/>
              </a:lnSpc>
            </a:pPr>
            <a:r>
              <a:rPr lang="en-GB" sz="2200" dirty="0"/>
              <a:t>Assignments are being published in Part B after 100-day period if NO OBJECTIONS have been received and if notifying administration has sent a relevant request to the BR (TB3).</a:t>
            </a:r>
          </a:p>
          <a:p>
            <a:pPr>
              <a:lnSpc>
                <a:spcPct val="100000"/>
              </a:lnSpc>
            </a:pPr>
            <a:r>
              <a:rPr lang="en-GB" sz="2200" b="1" u="sng" dirty="0">
                <a:solidFill>
                  <a:srgbClr val="00B0F0"/>
                </a:solidFill>
              </a:rPr>
              <a:t>Part C: </a:t>
            </a:r>
            <a:r>
              <a:rPr lang="en-GB" sz="2200" dirty="0"/>
              <a:t>Details of assignments to be suppressed from the Plan.</a:t>
            </a:r>
            <a:endParaRPr lang="en-US" sz="2200" dirty="0"/>
          </a:p>
          <a:p>
            <a:pPr>
              <a:lnSpc>
                <a:spcPct val="100000"/>
              </a:lnSpc>
            </a:pPr>
            <a:endParaRPr lang="fr-FR" dirty="0"/>
          </a:p>
        </p:txBody>
      </p:sp>
      <p:grpSp>
        <p:nvGrpSpPr>
          <p:cNvPr id="3" name="Group 2">
            <a:extLst>
              <a:ext uri="{FF2B5EF4-FFF2-40B4-BE49-F238E27FC236}">
                <a16:creationId xmlns:a16="http://schemas.microsoft.com/office/drawing/2014/main" id="{7E8C03B6-DC7E-6F99-2385-BF849AAD1141}"/>
              </a:ext>
            </a:extLst>
          </p:cNvPr>
          <p:cNvGrpSpPr/>
          <p:nvPr/>
        </p:nvGrpSpPr>
        <p:grpSpPr>
          <a:xfrm>
            <a:off x="1782408" y="5468091"/>
            <a:ext cx="7586362" cy="1291055"/>
            <a:chOff x="386333" y="4970943"/>
            <a:chExt cx="8659366" cy="1482393"/>
          </a:xfrm>
        </p:grpSpPr>
        <p:pic>
          <p:nvPicPr>
            <p:cNvPr id="10" name="Picture 9">
              <a:extLst>
                <a:ext uri="{FF2B5EF4-FFF2-40B4-BE49-F238E27FC236}">
                  <a16:creationId xmlns:a16="http://schemas.microsoft.com/office/drawing/2014/main" id="{AE1CDCB6-2952-2F4E-8B22-535E053E8DB6}"/>
                </a:ext>
              </a:extLst>
            </p:cNvPr>
            <p:cNvPicPr>
              <a:picLocks noChangeAspect="1"/>
            </p:cNvPicPr>
            <p:nvPr/>
          </p:nvPicPr>
          <p:blipFill rotWithShape="1">
            <a:blip r:embed="rId3"/>
            <a:srcRect b="40914"/>
            <a:stretch/>
          </p:blipFill>
          <p:spPr>
            <a:xfrm>
              <a:off x="386333" y="4970943"/>
              <a:ext cx="8659366" cy="1482393"/>
            </a:xfrm>
            <a:prstGeom prst="rect">
              <a:avLst/>
            </a:prstGeom>
          </p:spPr>
        </p:pic>
        <p:sp>
          <p:nvSpPr>
            <p:cNvPr id="7" name="Oval 6"/>
            <p:cNvSpPr/>
            <p:nvPr/>
          </p:nvSpPr>
          <p:spPr>
            <a:xfrm>
              <a:off x="1785392" y="5072306"/>
              <a:ext cx="914400" cy="62785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023828" y="5120214"/>
              <a:ext cx="1368152" cy="55872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597805" y="5141440"/>
              <a:ext cx="914400" cy="55872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1996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D249FDA-25AA-1461-D777-B1C36565A60A}"/>
              </a:ext>
            </a:extLst>
          </p:cNvPr>
          <p:cNvSpPr>
            <a:spLocks noGrp="1"/>
          </p:cNvSpPr>
          <p:nvPr>
            <p:ph type="body" sz="quarter" idx="12"/>
          </p:nvPr>
        </p:nvSpPr>
        <p:spPr>
          <a:xfrm>
            <a:off x="614782" y="355059"/>
            <a:ext cx="8084371" cy="374209"/>
          </a:xfrm>
        </p:spPr>
        <p:txBody>
          <a:bodyPr>
            <a:noAutofit/>
          </a:bodyPr>
          <a:lstStyle/>
          <a:p>
            <a:r>
              <a:rPr lang="en-GB" dirty="0"/>
              <a:t> Introduction of Digital Modulation</a:t>
            </a:r>
            <a:endParaRPr lang="en-US" dirty="0"/>
          </a:p>
        </p:txBody>
      </p:sp>
      <p:sp>
        <p:nvSpPr>
          <p:cNvPr id="4" name="Text Placeholder 3">
            <a:extLst>
              <a:ext uri="{FF2B5EF4-FFF2-40B4-BE49-F238E27FC236}">
                <a16:creationId xmlns:a16="http://schemas.microsoft.com/office/drawing/2014/main" id="{D1038622-30D7-D2D2-6396-AD08EEF01DB8}"/>
              </a:ext>
            </a:extLst>
          </p:cNvPr>
          <p:cNvSpPr>
            <a:spLocks noGrp="1"/>
          </p:cNvSpPr>
          <p:nvPr>
            <p:ph type="body" sz="quarter" idx="13"/>
          </p:nvPr>
        </p:nvSpPr>
        <p:spPr>
          <a:xfrm>
            <a:off x="614363" y="1193800"/>
            <a:ext cx="11314112" cy="4754563"/>
          </a:xfrm>
        </p:spPr>
        <p:txBody>
          <a:bodyPr/>
          <a:lstStyle/>
          <a:p>
            <a:pPr lvl="0">
              <a:lnSpc>
                <a:spcPct val="100000"/>
              </a:lnSpc>
            </a:pPr>
            <a:endParaRPr lang="en-US" noProof="0" dirty="0"/>
          </a:p>
          <a:p>
            <a:pPr lvl="1">
              <a:lnSpc>
                <a:spcPct val="100000"/>
              </a:lnSpc>
            </a:pPr>
            <a:r>
              <a:rPr lang="en-GB" b="1" noProof="0" dirty="0"/>
              <a:t>Provision 3.1 of Chapter 3 of Annex 2 </a:t>
            </a:r>
            <a:r>
              <a:rPr lang="en-GB" dirty="0"/>
              <a:t>provides, in addition to the 5 transmission systems defined as variants, the introduction of Digital Modulation on the conditions that this:</a:t>
            </a:r>
          </a:p>
          <a:p>
            <a:pPr marL="548640" lvl="1" indent="0">
              <a:lnSpc>
                <a:spcPct val="100000"/>
              </a:lnSpc>
              <a:buNone/>
            </a:pPr>
            <a:endParaRPr lang="en-US" noProof="0" dirty="0"/>
          </a:p>
          <a:p>
            <a:pPr lvl="2">
              <a:lnSpc>
                <a:spcPct val="100000"/>
              </a:lnSpc>
              <a:buFont typeface="Wingdings" panose="05000000000000000000" pitchFamily="2" charset="2"/>
              <a:buChar char="§"/>
            </a:pPr>
            <a:r>
              <a:rPr lang="en-GB" b="1" noProof="0" dirty="0"/>
              <a:t>Does not cause higher interference</a:t>
            </a:r>
            <a:r>
              <a:rPr lang="en-GB" noProof="0" dirty="0"/>
              <a:t>, and</a:t>
            </a:r>
            <a:endParaRPr lang="fr-FR" noProof="0" dirty="0"/>
          </a:p>
          <a:p>
            <a:pPr lvl="2">
              <a:lnSpc>
                <a:spcPct val="100000"/>
              </a:lnSpc>
              <a:buFont typeface="Wingdings" panose="05000000000000000000" pitchFamily="2" charset="2"/>
              <a:buChar char="§"/>
            </a:pPr>
            <a:r>
              <a:rPr lang="en-GB" b="1" noProof="0" dirty="0"/>
              <a:t>Does not require greater protection </a:t>
            </a:r>
            <a:r>
              <a:rPr lang="en-GB" noProof="0" dirty="0"/>
              <a:t>than the reference system mentioned in the Plan</a:t>
            </a:r>
            <a:r>
              <a:rPr lang="fr-FR" noProof="0" dirty="0"/>
              <a:t>.</a:t>
            </a:r>
            <a:endParaRPr lang="en-US" noProof="0" dirty="0"/>
          </a:p>
        </p:txBody>
      </p:sp>
    </p:spTree>
    <p:extLst>
      <p:ext uri="{BB962C8B-B14F-4D97-AF65-F5344CB8AC3E}">
        <p14:creationId xmlns:p14="http://schemas.microsoft.com/office/powerpoint/2010/main" val="1999452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D249FDA-25AA-1461-D777-B1C36565A60A}"/>
              </a:ext>
            </a:extLst>
          </p:cNvPr>
          <p:cNvSpPr>
            <a:spLocks noGrp="1"/>
          </p:cNvSpPr>
          <p:nvPr>
            <p:ph type="body" sz="quarter" idx="12"/>
          </p:nvPr>
        </p:nvSpPr>
        <p:spPr>
          <a:xfrm>
            <a:off x="614782" y="355059"/>
            <a:ext cx="8084371" cy="374209"/>
          </a:xfrm>
        </p:spPr>
        <p:txBody>
          <a:bodyPr>
            <a:noAutofit/>
          </a:bodyPr>
          <a:lstStyle/>
          <a:p>
            <a:r>
              <a:rPr lang="en-GB" dirty="0"/>
              <a:t> The Reference Situation</a:t>
            </a:r>
            <a:endParaRPr lang="en-US" dirty="0"/>
          </a:p>
        </p:txBody>
      </p:sp>
      <p:sp>
        <p:nvSpPr>
          <p:cNvPr id="4" name="Text Placeholder 3">
            <a:extLst>
              <a:ext uri="{FF2B5EF4-FFF2-40B4-BE49-F238E27FC236}">
                <a16:creationId xmlns:a16="http://schemas.microsoft.com/office/drawing/2014/main" id="{A5BDE473-2CCF-AAA9-8B25-F2E900797C4A}"/>
              </a:ext>
            </a:extLst>
          </p:cNvPr>
          <p:cNvSpPr>
            <a:spLocks noGrp="1"/>
          </p:cNvSpPr>
          <p:nvPr>
            <p:ph type="body" sz="quarter" idx="13"/>
          </p:nvPr>
        </p:nvSpPr>
        <p:spPr>
          <a:xfrm>
            <a:off x="131380" y="1193800"/>
            <a:ext cx="11797095" cy="4754563"/>
          </a:xfrm>
        </p:spPr>
        <p:txBody>
          <a:bodyPr/>
          <a:lstStyle/>
          <a:p>
            <a:pPr lvl="0">
              <a:lnSpc>
                <a:spcPct val="100000"/>
              </a:lnSpc>
              <a:spcAft>
                <a:spcPts val="600"/>
              </a:spcAft>
            </a:pPr>
            <a:r>
              <a:rPr lang="en-US" sz="2400" noProof="0" dirty="0"/>
              <a:t>Extract of the GE84 Agreement : </a:t>
            </a:r>
          </a:p>
          <a:p>
            <a:pPr lvl="1">
              <a:lnSpc>
                <a:spcPct val="100000"/>
              </a:lnSpc>
              <a:spcBef>
                <a:spcPts val="1200"/>
              </a:spcBef>
              <a:spcAft>
                <a:spcPts val="1200"/>
              </a:spcAft>
            </a:pPr>
            <a:r>
              <a:rPr lang="en-US" sz="2400" i="1" noProof="0" dirty="0"/>
              <a:t>“The </a:t>
            </a:r>
            <a:r>
              <a:rPr lang="en-US" sz="2400" b="1" i="1" noProof="0" dirty="0"/>
              <a:t>reference Eu </a:t>
            </a:r>
            <a:r>
              <a:rPr lang="en-US" sz="2400" i="1" noProof="0" dirty="0"/>
              <a:t>of an assignment to be protected is the FS which results from the Plan at the time this assignment was first recorded in the Plan. The reference situation is re-evaluated after each GE84 Special Section for the notices published in Part B when they are recorded into the Plan.”</a:t>
            </a:r>
          </a:p>
          <a:p>
            <a:pPr lvl="2">
              <a:lnSpc>
                <a:spcPct val="100000"/>
              </a:lnSpc>
              <a:spcBef>
                <a:spcPts val="1200"/>
              </a:spcBef>
              <a:spcAft>
                <a:spcPts val="1200"/>
              </a:spcAft>
              <a:buFont typeface="Wingdings" panose="05000000000000000000" pitchFamily="2" charset="2"/>
              <a:buChar char="§"/>
            </a:pPr>
            <a:r>
              <a:rPr lang="en-US" sz="2400" i="1" noProof="0" dirty="0"/>
              <a:t>If, following the introduction of new contributors in the Plan, the usable field strength of an assignment </a:t>
            </a:r>
            <a:r>
              <a:rPr lang="en-US" sz="2400" i="1" dirty="0"/>
              <a:t>recorded in the Plan </a:t>
            </a:r>
            <a:r>
              <a:rPr lang="en-US" sz="2400" i="1" noProof="0" dirty="0"/>
              <a:t>becomes higher than the </a:t>
            </a:r>
            <a:r>
              <a:rPr lang="en-US" sz="2400" b="1" i="1" noProof="0" dirty="0"/>
              <a:t>E</a:t>
            </a:r>
            <a:r>
              <a:rPr lang="en-US" sz="2400" b="1" i="1" baseline="-25000" noProof="0" dirty="0"/>
              <a:t>u-ref</a:t>
            </a:r>
            <a:r>
              <a:rPr lang="en-US" sz="2400" i="1" noProof="0" dirty="0"/>
              <a:t>, the </a:t>
            </a:r>
            <a:r>
              <a:rPr lang="en-US" sz="2400" b="1" i="1" noProof="0" dirty="0"/>
              <a:t>E</a:t>
            </a:r>
            <a:r>
              <a:rPr lang="en-US" sz="2400" b="1" i="1" baseline="-25000" noProof="0" dirty="0"/>
              <a:t>u-ref </a:t>
            </a:r>
            <a:r>
              <a:rPr lang="en-US" sz="2400" i="1" noProof="0" dirty="0"/>
              <a:t>calculated at the time an assignment is recorded in the Plan </a:t>
            </a:r>
            <a:r>
              <a:rPr lang="en-US" sz="2400" i="1" dirty="0"/>
              <a:t>remains unchanged. </a:t>
            </a:r>
          </a:p>
          <a:p>
            <a:pPr lvl="2">
              <a:lnSpc>
                <a:spcPct val="100000"/>
              </a:lnSpc>
              <a:spcBef>
                <a:spcPts val="1200"/>
              </a:spcBef>
              <a:spcAft>
                <a:spcPts val="1200"/>
              </a:spcAft>
              <a:buFont typeface="Wingdings" panose="05000000000000000000" pitchFamily="2" charset="2"/>
              <a:buChar char="§"/>
            </a:pPr>
            <a:r>
              <a:rPr lang="en-US" sz="2400" i="1" dirty="0"/>
              <a:t>But, “</a:t>
            </a:r>
            <a:r>
              <a:rPr lang="en-US" sz="2400" i="1" dirty="0" err="1"/>
              <a:t>i</a:t>
            </a:r>
            <a:r>
              <a:rPr lang="en-US" sz="2400" i="1" noProof="0" dirty="0"/>
              <a:t>f, due to deletions or modifications, the usable field strength becomes lower, then this lower value becomes the new </a:t>
            </a:r>
            <a:r>
              <a:rPr lang="en-US" sz="2400" b="1" i="1" noProof="0" dirty="0"/>
              <a:t>E</a:t>
            </a:r>
            <a:r>
              <a:rPr lang="en-US" sz="2400" b="1" i="1" baseline="-25000" noProof="0" dirty="0"/>
              <a:t>u-ref</a:t>
            </a:r>
            <a:r>
              <a:rPr lang="fr-FR" sz="2400" i="1" noProof="0" dirty="0"/>
              <a:t> </a:t>
            </a:r>
            <a:r>
              <a:rPr lang="en-US" sz="2400" i="1" noProof="0" dirty="0"/>
              <a:t>.”</a:t>
            </a:r>
          </a:p>
        </p:txBody>
      </p:sp>
      <p:sp>
        <p:nvSpPr>
          <p:cNvPr id="2" name="Content Placeholder 2">
            <a:extLst>
              <a:ext uri="{FF2B5EF4-FFF2-40B4-BE49-F238E27FC236}">
                <a16:creationId xmlns:a16="http://schemas.microsoft.com/office/drawing/2014/main" id="{57F56D07-5A84-3888-1F96-A55BCFD9D10A}"/>
              </a:ext>
            </a:extLst>
          </p:cNvPr>
          <p:cNvSpPr txBox="1">
            <a:spLocks/>
          </p:cNvSpPr>
          <p:nvPr/>
        </p:nvSpPr>
        <p:spPr>
          <a:xfrm>
            <a:off x="-1" y="993775"/>
            <a:ext cx="12060621" cy="5545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982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AA3CD60-11CC-4F50-0201-C7D3C40612E6}"/>
              </a:ext>
            </a:extLst>
          </p:cNvPr>
          <p:cNvSpPr>
            <a:spLocks noGrp="1"/>
          </p:cNvSpPr>
          <p:nvPr>
            <p:ph type="body" sz="quarter" idx="12"/>
          </p:nvPr>
        </p:nvSpPr>
        <p:spPr>
          <a:xfrm>
            <a:off x="614782" y="355059"/>
            <a:ext cx="8084371" cy="374209"/>
          </a:xfrm>
        </p:spPr>
        <p:txBody>
          <a:bodyPr/>
          <a:lstStyle/>
          <a:p>
            <a:r>
              <a:rPr lang="en-US" dirty="0"/>
              <a:t>Content</a:t>
            </a:r>
          </a:p>
        </p:txBody>
      </p:sp>
      <p:sp>
        <p:nvSpPr>
          <p:cNvPr id="7" name="Text Placeholder 6">
            <a:extLst>
              <a:ext uri="{FF2B5EF4-FFF2-40B4-BE49-F238E27FC236}">
                <a16:creationId xmlns:a16="http://schemas.microsoft.com/office/drawing/2014/main" id="{95D0E42F-DE5D-F59D-95D7-E38468184C18}"/>
              </a:ext>
            </a:extLst>
          </p:cNvPr>
          <p:cNvSpPr>
            <a:spLocks noGrp="1"/>
          </p:cNvSpPr>
          <p:nvPr>
            <p:ph type="body" sz="quarter" idx="13"/>
          </p:nvPr>
        </p:nvSpPr>
        <p:spPr/>
        <p:txBody>
          <a:bodyPr/>
          <a:lstStyle/>
          <a:p>
            <a:pPr marL="1011237" marR="0" lvl="1" indent="-742950" algn="l" defTabSz="990620" rtl="0" eaLnBrk="1" fontAlgn="auto" latinLnBrk="0" hangingPunct="1">
              <a:lnSpc>
                <a:spcPct val="120000"/>
              </a:lnSpc>
              <a:spcBef>
                <a:spcPct val="2000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Arial"/>
                <a:ea typeface="+mn-ea"/>
                <a:cs typeface="Arial"/>
              </a:rPr>
              <a:t>GE84 Agreement </a:t>
            </a:r>
            <a:r>
              <a:rPr kumimoji="0" lang="en-GB" sz="3200" b="0" i="0" u="none" strike="noStrike" kern="1200" cap="none" spc="0" normalizeH="0" baseline="0" noProof="0" dirty="0">
                <a:ln>
                  <a:noFill/>
                </a:ln>
                <a:solidFill>
                  <a:prstClr val="black"/>
                </a:solidFill>
                <a:effectLst/>
                <a:uLnTx/>
                <a:uFillTx/>
                <a:latin typeface="Arial"/>
                <a:ea typeface="+mn-ea"/>
                <a:cs typeface="Arial"/>
              </a:rPr>
              <a:t>Overview</a:t>
            </a:r>
            <a:endParaRPr kumimoji="0" lang="en-US" sz="3200" b="0" i="0" u="none" strike="noStrike" kern="1200" cap="none" spc="0" normalizeH="0" baseline="0" noProof="0" dirty="0">
              <a:ln>
                <a:noFill/>
              </a:ln>
              <a:solidFill>
                <a:prstClr val="black"/>
              </a:solidFill>
              <a:effectLst/>
              <a:uLnTx/>
              <a:uFillTx/>
              <a:latin typeface="Arial"/>
              <a:ea typeface="+mn-ea"/>
              <a:cs typeface="Arial"/>
            </a:endParaRPr>
          </a:p>
          <a:p>
            <a:pPr marL="1011237" marR="0" lvl="1" indent="-742950" algn="l" defTabSz="990620" rtl="0" eaLnBrk="1" fontAlgn="auto" latinLnBrk="0" hangingPunct="1">
              <a:lnSpc>
                <a:spcPct val="120000"/>
              </a:lnSpc>
              <a:spcBef>
                <a:spcPct val="2000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Arial"/>
                <a:ea typeface="+mn-ea"/>
                <a:cs typeface="Arial"/>
              </a:rPr>
              <a:t>Procedure under Article 4</a:t>
            </a:r>
          </a:p>
          <a:p>
            <a:pPr marL="1011237" marR="0" lvl="1" indent="-742950" algn="l" defTabSz="990620" rtl="0" eaLnBrk="1" fontAlgn="auto" latinLnBrk="0" hangingPunct="1">
              <a:lnSpc>
                <a:spcPct val="120000"/>
              </a:lnSpc>
              <a:spcBef>
                <a:spcPct val="2000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Arial"/>
                <a:ea typeface="+mn-ea"/>
                <a:cs typeface="Arial"/>
              </a:rPr>
              <a:t>Introduction of Digital Modulation</a:t>
            </a:r>
          </a:p>
          <a:p>
            <a:pPr marL="1011237" marR="0" lvl="1" indent="-742950" algn="l" defTabSz="990620" rtl="0" eaLnBrk="1" fontAlgn="auto" latinLnBrk="0" hangingPunct="1">
              <a:lnSpc>
                <a:spcPct val="120000"/>
              </a:lnSpc>
              <a:spcBef>
                <a:spcPct val="2000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Arial"/>
                <a:ea typeface="+mn-ea"/>
                <a:cs typeface="Arial"/>
              </a:rPr>
              <a:t>The Reference Situation</a:t>
            </a:r>
          </a:p>
          <a:p>
            <a:pPr marL="1011237" marR="0" lvl="1" indent="-742950" algn="l" defTabSz="990620" rtl="0" eaLnBrk="1" fontAlgn="auto" latinLnBrk="0" hangingPunct="1">
              <a:lnSpc>
                <a:spcPct val="120000"/>
              </a:lnSpc>
              <a:spcBef>
                <a:spcPct val="20000"/>
              </a:spcBef>
              <a:spcAft>
                <a:spcPts val="0"/>
              </a:spcAft>
              <a:buClrTx/>
              <a:buSzTx/>
              <a:buFont typeface="+mj-lt"/>
              <a:buAutoNum type="arabicPeriod"/>
              <a:tabLst/>
              <a:defRPr/>
            </a:pPr>
            <a:r>
              <a:rPr kumimoji="0" lang="en-GB" sz="3200" b="0" i="0" u="none" strike="noStrike" kern="1200" cap="none" spc="0" normalizeH="0" baseline="0" noProof="0" dirty="0">
                <a:ln>
                  <a:noFill/>
                </a:ln>
                <a:solidFill>
                  <a:prstClr val="black"/>
                </a:solidFill>
                <a:effectLst/>
                <a:uLnTx/>
                <a:uFillTx/>
                <a:latin typeface="Arial"/>
                <a:ea typeface="+mn-ea"/>
                <a:cs typeface="Arial"/>
              </a:rPr>
              <a:t>Notification to the Master Register (Article 7)</a:t>
            </a:r>
            <a:endParaRPr kumimoji="0" lang="en-US" sz="3200" b="0" i="0" u="none" strike="noStrike" kern="1200" cap="none" spc="0" normalizeH="0" baseline="0" noProof="0" dirty="0">
              <a:ln>
                <a:noFill/>
              </a:ln>
              <a:solidFill>
                <a:prstClr val="black"/>
              </a:solidFill>
              <a:effectLst/>
              <a:uLnTx/>
              <a:uFillTx/>
              <a:latin typeface="Arial"/>
              <a:ea typeface="+mn-ea"/>
              <a:cs typeface="Arial"/>
            </a:endParaRPr>
          </a:p>
          <a:p>
            <a:endParaRPr lang="fr-FR" dirty="0"/>
          </a:p>
        </p:txBody>
      </p:sp>
    </p:spTree>
    <p:extLst>
      <p:ext uri="{BB962C8B-B14F-4D97-AF65-F5344CB8AC3E}">
        <p14:creationId xmlns:p14="http://schemas.microsoft.com/office/powerpoint/2010/main" val="41373838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5BC269-2E47-9566-0992-FF1EC0ABED57}"/>
              </a:ext>
            </a:extLst>
          </p:cNvPr>
          <p:cNvSpPr txBox="1">
            <a:spLocks/>
          </p:cNvSpPr>
          <p:nvPr/>
        </p:nvSpPr>
        <p:spPr>
          <a:xfrm>
            <a:off x="262009" y="916773"/>
            <a:ext cx="11929991" cy="5545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sp>
        <p:nvSpPr>
          <p:cNvPr id="8" name="Text Placeholder 2">
            <a:extLst>
              <a:ext uri="{FF2B5EF4-FFF2-40B4-BE49-F238E27FC236}">
                <a16:creationId xmlns:a16="http://schemas.microsoft.com/office/drawing/2014/main" id="{3262B730-B071-CD12-76FA-0AF091644A42}"/>
              </a:ext>
            </a:extLst>
          </p:cNvPr>
          <p:cNvSpPr>
            <a:spLocks noGrp="1"/>
          </p:cNvSpPr>
          <p:nvPr>
            <p:ph type="body" sz="quarter" idx="12"/>
          </p:nvPr>
        </p:nvSpPr>
        <p:spPr>
          <a:xfrm>
            <a:off x="614782" y="355059"/>
            <a:ext cx="8084371" cy="374209"/>
          </a:xfrm>
        </p:spPr>
        <p:txBody>
          <a:bodyPr>
            <a:noAutofit/>
          </a:bodyPr>
          <a:lstStyle/>
          <a:p>
            <a:r>
              <a:rPr lang="en-GB" dirty="0"/>
              <a:t> The Reference Situation</a:t>
            </a:r>
            <a:endParaRPr lang="en-US" dirty="0"/>
          </a:p>
        </p:txBody>
      </p:sp>
      <p:sp>
        <p:nvSpPr>
          <p:cNvPr id="5" name="Text Placeholder 4">
            <a:extLst>
              <a:ext uri="{FF2B5EF4-FFF2-40B4-BE49-F238E27FC236}">
                <a16:creationId xmlns:a16="http://schemas.microsoft.com/office/drawing/2014/main" id="{6D65E3E7-E924-4F47-1812-9B0684803154}"/>
              </a:ext>
            </a:extLst>
          </p:cNvPr>
          <p:cNvSpPr>
            <a:spLocks noGrp="1"/>
          </p:cNvSpPr>
          <p:nvPr>
            <p:ph type="body" sz="quarter" idx="13"/>
          </p:nvPr>
        </p:nvSpPr>
        <p:spPr>
          <a:xfrm>
            <a:off x="615879" y="1729260"/>
            <a:ext cx="11314112" cy="3765378"/>
          </a:xfrm>
        </p:spPr>
        <p:txBody>
          <a:bodyPr/>
          <a:lstStyle/>
          <a:p>
            <a:pPr lvl="0">
              <a:lnSpc>
                <a:spcPct val="100000"/>
              </a:lnSpc>
              <a:spcBef>
                <a:spcPts val="1200"/>
              </a:spcBef>
              <a:spcAft>
                <a:spcPts val="1200"/>
              </a:spcAft>
            </a:pPr>
            <a:r>
              <a:rPr lang="en-US" noProof="0" dirty="0"/>
              <a:t>The Eu calculations are performed at the transmitter site of the affected station.</a:t>
            </a:r>
          </a:p>
          <a:p>
            <a:pPr lvl="0">
              <a:lnSpc>
                <a:spcPct val="100000"/>
              </a:lnSpc>
              <a:spcBef>
                <a:spcPts val="1200"/>
              </a:spcBef>
              <a:spcAft>
                <a:spcPts val="1200"/>
              </a:spcAft>
            </a:pPr>
            <a:r>
              <a:rPr lang="en-US" dirty="0"/>
              <a:t>They are</a:t>
            </a:r>
            <a:r>
              <a:rPr lang="en-US" noProof="0" dirty="0"/>
              <a:t> considering the</a:t>
            </a:r>
            <a:r>
              <a:rPr lang="en-US" dirty="0"/>
              <a:t> </a:t>
            </a:r>
            <a:r>
              <a:rPr lang="en-US" b="1" dirty="0"/>
              <a:t>20 highest</a:t>
            </a:r>
            <a:r>
              <a:rPr lang="en-US" dirty="0"/>
              <a:t> contributors </a:t>
            </a:r>
            <a:r>
              <a:rPr lang="en-US" b="1" dirty="0"/>
              <a:t>RECORDED</a:t>
            </a:r>
            <a:r>
              <a:rPr lang="en-US" dirty="0"/>
              <a:t> in the Plan.</a:t>
            </a:r>
          </a:p>
          <a:p>
            <a:pPr lvl="0">
              <a:lnSpc>
                <a:spcPct val="100000"/>
              </a:lnSpc>
              <a:spcBef>
                <a:spcPts val="1200"/>
              </a:spcBef>
              <a:spcAft>
                <a:spcPts val="1200"/>
              </a:spcAft>
            </a:pPr>
            <a:r>
              <a:rPr lang="en-US" dirty="0"/>
              <a:t>They are not considering the notices in process in the Plan and not yet RECORDED (TIP notices)</a:t>
            </a:r>
          </a:p>
          <a:p>
            <a:pPr>
              <a:lnSpc>
                <a:spcPct val="100000"/>
              </a:lnSpc>
              <a:spcBef>
                <a:spcPts val="1200"/>
              </a:spcBef>
              <a:spcAft>
                <a:spcPts val="1200"/>
              </a:spcAft>
            </a:pPr>
            <a:r>
              <a:rPr lang="en-US" dirty="0"/>
              <a:t>No polarization discrimination is applied.</a:t>
            </a:r>
          </a:p>
        </p:txBody>
      </p:sp>
    </p:spTree>
    <p:extLst>
      <p:ext uri="{BB962C8B-B14F-4D97-AF65-F5344CB8AC3E}">
        <p14:creationId xmlns:p14="http://schemas.microsoft.com/office/powerpoint/2010/main" val="736558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E3418C-BB2C-6AF1-3718-773F8143B204}"/>
              </a:ext>
            </a:extLst>
          </p:cNvPr>
          <p:cNvPicPr>
            <a:picLocks noChangeAspect="1"/>
          </p:cNvPicPr>
          <p:nvPr/>
        </p:nvPicPr>
        <p:blipFill>
          <a:blip r:embed="rId2"/>
          <a:stretch>
            <a:fillRect/>
          </a:stretch>
        </p:blipFill>
        <p:spPr>
          <a:xfrm>
            <a:off x="5688387" y="1122777"/>
            <a:ext cx="6355278" cy="46124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Placeholder 2">
            <a:extLst>
              <a:ext uri="{FF2B5EF4-FFF2-40B4-BE49-F238E27FC236}">
                <a16:creationId xmlns:a16="http://schemas.microsoft.com/office/drawing/2014/main" id="{7323DDF0-A03E-FE77-EF3C-59E7E6F651F6}"/>
              </a:ext>
            </a:extLst>
          </p:cNvPr>
          <p:cNvSpPr>
            <a:spLocks noGrp="1"/>
          </p:cNvSpPr>
          <p:nvPr>
            <p:ph type="body" sz="quarter" idx="12"/>
          </p:nvPr>
        </p:nvSpPr>
        <p:spPr/>
        <p:txBody>
          <a:bodyPr>
            <a:noAutofit/>
          </a:bodyPr>
          <a:lstStyle/>
          <a:p>
            <a:r>
              <a:rPr lang="en-GB" dirty="0"/>
              <a:t> The Reference Situation</a:t>
            </a:r>
            <a:endParaRPr lang="en-US" dirty="0"/>
          </a:p>
        </p:txBody>
      </p:sp>
      <p:sp>
        <p:nvSpPr>
          <p:cNvPr id="2" name="Text Placeholder 1">
            <a:extLst>
              <a:ext uri="{FF2B5EF4-FFF2-40B4-BE49-F238E27FC236}">
                <a16:creationId xmlns:a16="http://schemas.microsoft.com/office/drawing/2014/main" id="{FA7F5BA4-1595-2505-6629-09CB38A38107}"/>
              </a:ext>
            </a:extLst>
          </p:cNvPr>
          <p:cNvSpPr>
            <a:spLocks noGrp="1"/>
          </p:cNvSpPr>
          <p:nvPr>
            <p:ph type="body" sz="quarter" idx="13"/>
          </p:nvPr>
        </p:nvSpPr>
        <p:spPr>
          <a:xfrm>
            <a:off x="447181" y="1122777"/>
            <a:ext cx="4907413" cy="4754563"/>
          </a:xfrm>
        </p:spPr>
        <p:txBody>
          <a:bodyPr/>
          <a:lstStyle/>
          <a:p>
            <a:pPr>
              <a:lnSpc>
                <a:spcPct val="100000"/>
              </a:lnSpc>
            </a:pPr>
            <a:r>
              <a:rPr kumimoji="0" lang="en-US" sz="2800" b="0" i="0" u="none" strike="noStrike" kern="1200" cap="none" spc="0" normalizeH="0" baseline="0" noProof="0" dirty="0">
                <a:ln>
                  <a:noFill/>
                </a:ln>
                <a:effectLst/>
                <a:uLnTx/>
                <a:uFillTx/>
                <a:latin typeface="Calibri" panose="020F0502020204030204"/>
                <a:ea typeface="+mn-ea"/>
                <a:cs typeface="+mn-cs"/>
              </a:rPr>
              <a:t>The details of the Eu and Eu Ref calculations (details of the top 20 contributors) are published in the BR IFIC. The updated reference situation is visible in the BR IFIC following a Part B publication.</a:t>
            </a:r>
          </a:p>
          <a:p>
            <a:pPr marL="91440" indent="0">
              <a:lnSpc>
                <a:spcPct val="100000"/>
              </a:lnSpc>
              <a:buNone/>
            </a:pPr>
            <a:endParaRPr lang="fr-FR" dirty="0"/>
          </a:p>
        </p:txBody>
      </p:sp>
      <p:sp>
        <p:nvSpPr>
          <p:cNvPr id="4" name="TextBox 3">
            <a:extLst>
              <a:ext uri="{FF2B5EF4-FFF2-40B4-BE49-F238E27FC236}">
                <a16:creationId xmlns:a16="http://schemas.microsoft.com/office/drawing/2014/main" id="{EAD315C0-B08B-836C-C5F5-3AD945F837FB}"/>
              </a:ext>
            </a:extLst>
          </p:cNvPr>
          <p:cNvSpPr txBox="1"/>
          <p:nvPr/>
        </p:nvSpPr>
        <p:spPr>
          <a:xfrm>
            <a:off x="6244281" y="5826210"/>
            <a:ext cx="4289575" cy="461665"/>
          </a:xfrm>
          <a:prstGeom prst="rect">
            <a:avLst/>
          </a:prstGeom>
          <a:noFill/>
        </p:spPr>
        <p:txBody>
          <a:bodyPr wrap="square" rtlCol="0">
            <a:spAutoFit/>
          </a:bodyPr>
          <a:lstStyle/>
          <a:p>
            <a:r>
              <a:rPr lang="fr-FR" sz="2400" b="1" dirty="0">
                <a:latin typeface="Arial" panose="020B0604020202020204" pitchFamily="34" charset="0"/>
                <a:ea typeface="+mj-ea"/>
                <a:cs typeface="Arial" panose="020B0604020202020204" pitchFamily="34" charset="0"/>
              </a:rPr>
              <a:t>Details of the </a:t>
            </a:r>
            <a:r>
              <a:rPr lang="fr-FR" sz="2400" b="1" dirty="0" err="1">
                <a:latin typeface="Arial" panose="020B0604020202020204" pitchFamily="34" charset="0"/>
                <a:ea typeface="+mj-ea"/>
                <a:cs typeface="Arial" panose="020B0604020202020204" pitchFamily="34" charset="0"/>
              </a:rPr>
              <a:t>contributors</a:t>
            </a:r>
            <a:endParaRPr lang="fr-FR" sz="2400" b="1" dirty="0">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40880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1999CC-7373-487F-C3FE-9E8BDCE07181}"/>
              </a:ext>
            </a:extLst>
          </p:cNvPr>
          <p:cNvSpPr>
            <a:spLocks noGrp="1"/>
          </p:cNvSpPr>
          <p:nvPr>
            <p:ph type="body" sz="quarter" idx="12"/>
          </p:nvPr>
        </p:nvSpPr>
        <p:spPr>
          <a:xfrm>
            <a:off x="614363" y="355600"/>
            <a:ext cx="8315453" cy="373063"/>
          </a:xfrm>
        </p:spPr>
        <p:txBody>
          <a:bodyPr/>
          <a:lstStyle/>
          <a:p>
            <a:r>
              <a:rPr lang="en-GB" dirty="0"/>
              <a:t>Notification to the Master Register (Article 7)</a:t>
            </a:r>
          </a:p>
        </p:txBody>
      </p:sp>
      <p:sp>
        <p:nvSpPr>
          <p:cNvPr id="2" name="Text Placeholder 1">
            <a:extLst>
              <a:ext uri="{FF2B5EF4-FFF2-40B4-BE49-F238E27FC236}">
                <a16:creationId xmlns:a16="http://schemas.microsoft.com/office/drawing/2014/main" id="{950AADE0-6355-B632-B231-2E4B81B4F7E8}"/>
              </a:ext>
            </a:extLst>
          </p:cNvPr>
          <p:cNvSpPr>
            <a:spLocks noGrp="1"/>
          </p:cNvSpPr>
          <p:nvPr>
            <p:ph type="body" sz="quarter" idx="13"/>
          </p:nvPr>
        </p:nvSpPr>
        <p:spPr>
          <a:xfrm>
            <a:off x="614363" y="1193800"/>
            <a:ext cx="11314112" cy="4754563"/>
          </a:xfrm>
        </p:spPr>
        <p:txBody>
          <a:bodyPr/>
          <a:lstStyle/>
          <a:p>
            <a:pPr>
              <a:lnSpc>
                <a:spcPct val="100000"/>
              </a:lnSpc>
            </a:pPr>
            <a:r>
              <a:rPr lang="en-US" noProof="0" dirty="0"/>
              <a:t>When an administration proposes to bring into use an assignment, it shall notify its characteristics to the BR in accordance with the provisions of Article 11 of the Radio Regulations.</a:t>
            </a:r>
            <a:endParaRPr lang="en-GB" noProof="0" dirty="0"/>
          </a:p>
          <a:p>
            <a:pPr lvl="0">
              <a:lnSpc>
                <a:spcPct val="100000"/>
              </a:lnSpc>
            </a:pPr>
            <a:r>
              <a:rPr lang="en-GB" noProof="0" dirty="0"/>
              <a:t>When the assignment brought into use conforms to the technical characteristics described for this assignment in the Plan, it is then recorded in the Master International Frequency Register (commonly called the MIFR).</a:t>
            </a:r>
            <a:endParaRPr lang="en-US" noProof="0" dirty="0"/>
          </a:p>
          <a:p>
            <a:pPr lvl="0">
              <a:lnSpc>
                <a:spcPct val="100000"/>
              </a:lnSpc>
            </a:pPr>
            <a:endParaRPr lang="en-US" noProof="0" dirty="0"/>
          </a:p>
          <a:p>
            <a:pPr lvl="0">
              <a:lnSpc>
                <a:spcPct val="100000"/>
              </a:lnSpc>
            </a:pPr>
            <a:endParaRPr lang="en-US" noProof="0" dirty="0"/>
          </a:p>
          <a:p>
            <a:pPr lvl="0">
              <a:lnSpc>
                <a:spcPct val="100000"/>
              </a:lnSpc>
            </a:pPr>
            <a:endParaRPr lang="en-US" noProof="0" dirty="0"/>
          </a:p>
          <a:p>
            <a:pPr>
              <a:lnSpc>
                <a:spcPct val="100000"/>
              </a:lnSpc>
            </a:pPr>
            <a:endParaRPr lang="fr-FR" dirty="0"/>
          </a:p>
        </p:txBody>
      </p:sp>
    </p:spTree>
    <p:extLst>
      <p:ext uri="{BB962C8B-B14F-4D97-AF65-F5344CB8AC3E}">
        <p14:creationId xmlns:p14="http://schemas.microsoft.com/office/powerpoint/2010/main" val="220951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EC5B8D-A0D7-76D1-2801-5E99892DB776}"/>
              </a:ext>
            </a:extLst>
          </p:cNvPr>
          <p:cNvSpPr txBox="1">
            <a:spLocks/>
          </p:cNvSpPr>
          <p:nvPr/>
        </p:nvSpPr>
        <p:spPr>
          <a:xfrm>
            <a:off x="295074" y="1036638"/>
            <a:ext cx="11934824" cy="4964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
                <a:srgbClr val="44546A"/>
              </a:buClr>
              <a:buSzTx/>
              <a:buFont typeface="Wingdings" panose="05000000000000000000" pitchFamily="2" charset="2"/>
              <a:buChar char="v"/>
              <a:tabLst/>
              <a:defRPr/>
            </a:pPr>
            <a:endPar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4" name="Text Placeholder 3">
            <a:extLst>
              <a:ext uri="{FF2B5EF4-FFF2-40B4-BE49-F238E27FC236}">
                <a16:creationId xmlns:a16="http://schemas.microsoft.com/office/drawing/2014/main" id="{D7831A0A-A2D9-137A-0912-20D4DB85352F}"/>
              </a:ext>
            </a:extLst>
          </p:cNvPr>
          <p:cNvSpPr>
            <a:spLocks noGrp="1"/>
          </p:cNvSpPr>
          <p:nvPr>
            <p:ph type="body" sz="quarter" idx="12"/>
          </p:nvPr>
        </p:nvSpPr>
        <p:spPr>
          <a:xfrm>
            <a:off x="614782" y="355059"/>
            <a:ext cx="8084371" cy="374209"/>
          </a:xfrm>
        </p:spPr>
        <p:txBody>
          <a:bodyPr/>
          <a:lstStyle/>
          <a:p>
            <a:r>
              <a:rPr lang="en-US" dirty="0"/>
              <a:t>Assistance from BR (4.3.13)</a:t>
            </a:r>
          </a:p>
        </p:txBody>
      </p:sp>
      <p:sp>
        <p:nvSpPr>
          <p:cNvPr id="5" name="Text Placeholder 4">
            <a:extLst>
              <a:ext uri="{FF2B5EF4-FFF2-40B4-BE49-F238E27FC236}">
                <a16:creationId xmlns:a16="http://schemas.microsoft.com/office/drawing/2014/main" id="{FB4645F1-DE58-5659-D1B5-DC3828CBB502}"/>
              </a:ext>
            </a:extLst>
          </p:cNvPr>
          <p:cNvSpPr>
            <a:spLocks noGrp="1"/>
          </p:cNvSpPr>
          <p:nvPr>
            <p:ph type="body" sz="quarter" idx="13"/>
          </p:nvPr>
        </p:nvSpPr>
        <p:spPr>
          <a:xfrm>
            <a:off x="614363" y="1193800"/>
            <a:ext cx="11314112" cy="4754563"/>
          </a:xfrm>
        </p:spPr>
        <p:txBody>
          <a:bodyPr/>
          <a:lstStyle/>
          <a:p>
            <a:pPr lvl="0">
              <a:lnSpc>
                <a:spcPct val="100000"/>
              </a:lnSpc>
              <a:spcAft>
                <a:spcPts val="1800"/>
              </a:spcAft>
            </a:pPr>
            <a:r>
              <a:rPr lang="en-US" noProof="0" dirty="0"/>
              <a:t> Administration may request BR assistance in: </a:t>
            </a:r>
          </a:p>
          <a:p>
            <a:pPr lvl="1">
              <a:lnSpc>
                <a:spcPct val="100000"/>
              </a:lnSpc>
              <a:buFont typeface="Wingdings" panose="05000000000000000000" pitchFamily="2" charset="2"/>
              <a:buChar char="§"/>
            </a:pPr>
            <a:r>
              <a:rPr lang="en-US" noProof="0" dirty="0"/>
              <a:t>Seeking agreement from another ADM</a:t>
            </a:r>
          </a:p>
          <a:p>
            <a:pPr lvl="1">
              <a:lnSpc>
                <a:spcPct val="100000"/>
              </a:lnSpc>
              <a:buFont typeface="Wingdings" panose="05000000000000000000" pitchFamily="2" charset="2"/>
              <a:buChar char="§"/>
            </a:pPr>
            <a:r>
              <a:rPr lang="en-US" noProof="0" dirty="0"/>
              <a:t>Applying of the Article 4 procedure at any stage </a:t>
            </a:r>
          </a:p>
          <a:p>
            <a:pPr lvl="1">
              <a:lnSpc>
                <a:spcPct val="100000"/>
              </a:lnSpc>
              <a:buFont typeface="Wingdings" panose="05000000000000000000" pitchFamily="2" charset="2"/>
              <a:buChar char="§"/>
            </a:pPr>
            <a:r>
              <a:rPr lang="en-US" noProof="0" dirty="0"/>
              <a:t>Carrying out technical studies in relation to this procedure</a:t>
            </a:r>
          </a:p>
          <a:p>
            <a:pPr lvl="1">
              <a:lnSpc>
                <a:spcPct val="100000"/>
              </a:lnSpc>
              <a:buFont typeface="Wingdings" panose="05000000000000000000" pitchFamily="2" charset="2"/>
              <a:buChar char="§"/>
            </a:pPr>
            <a:r>
              <a:rPr lang="en-US" noProof="0" dirty="0"/>
              <a:t>GE84 compatibility analysis and GE84 Optimization are available on eTools at :  </a:t>
            </a:r>
          </a:p>
          <a:p>
            <a:pPr marL="548640" lvl="1" indent="0">
              <a:lnSpc>
                <a:spcPct val="100000"/>
              </a:lnSpc>
              <a:buNone/>
            </a:pPr>
            <a:r>
              <a:rPr lang="en-US" noProof="0" dirty="0">
                <a:hlinkClick r:id="rId2"/>
              </a:rPr>
              <a:t>https://www.itu.int/ITU-R/eTerrestrial/eBroadcasting/ECalculations</a:t>
            </a:r>
            <a:r>
              <a:rPr lang="en-US" noProof="0" dirty="0"/>
              <a:t>     </a:t>
            </a:r>
          </a:p>
          <a:p>
            <a:pPr lvl="1">
              <a:lnSpc>
                <a:spcPct val="100000"/>
              </a:lnSpc>
            </a:pPr>
            <a:endParaRPr lang="en-US" noProof="0" dirty="0"/>
          </a:p>
          <a:p>
            <a:pPr>
              <a:lnSpc>
                <a:spcPct val="100000"/>
              </a:lnSpc>
            </a:pPr>
            <a:endParaRPr lang="fr-FR" dirty="0"/>
          </a:p>
        </p:txBody>
      </p:sp>
    </p:spTree>
    <p:extLst>
      <p:ext uri="{BB962C8B-B14F-4D97-AF65-F5344CB8AC3E}">
        <p14:creationId xmlns:p14="http://schemas.microsoft.com/office/powerpoint/2010/main" val="3704516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63B24CC-2882-0DDA-FEF9-71EDBDE99177}"/>
              </a:ext>
            </a:extLst>
          </p:cNvPr>
          <p:cNvSpPr txBox="1">
            <a:spLocks/>
          </p:cNvSpPr>
          <p:nvPr/>
        </p:nvSpPr>
        <p:spPr>
          <a:xfrm>
            <a:off x="838200" y="1825625"/>
            <a:ext cx="10515600" cy="435133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br>
              <a:rPr lang="en-US" sz="5500" dirty="0">
                <a:solidFill>
                  <a:srgbClr val="0070C0"/>
                </a:solidFill>
              </a:rPr>
            </a:br>
            <a:r>
              <a:rPr lang="en-US" sz="5500" b="1" dirty="0">
                <a:solidFill>
                  <a:srgbClr val="00B0F0"/>
                </a:solidFill>
                <a:latin typeface="Arial" panose="020B0604020202020204" pitchFamily="34" charset="0"/>
                <a:cs typeface="Arial" panose="020B0604020202020204" pitchFamily="34" charset="0"/>
              </a:rPr>
              <a:t>Thank you!</a:t>
            </a:r>
          </a:p>
          <a:p>
            <a:endParaRPr lang="en-US" sz="5500" dirty="0">
              <a:solidFill>
                <a:srgbClr val="0070C0"/>
              </a:solidFill>
            </a:endParaRPr>
          </a:p>
          <a:p>
            <a:r>
              <a:rPr lang="fr-CH" sz="1800" dirty="0">
                <a:solidFill>
                  <a:srgbClr val="000000"/>
                </a:solidFill>
                <a:latin typeface="Calibri" panose="020F0502020204030204" pitchFamily="34" charset="0"/>
              </a:rPr>
              <a:t>ITU – Radiocommunication Bureau</a:t>
            </a:r>
          </a:p>
          <a:p>
            <a:r>
              <a:rPr lang="en-GB" sz="1800" dirty="0">
                <a:solidFill>
                  <a:srgbClr val="000000"/>
                </a:solidFill>
                <a:latin typeface="Calibri" panose="020F0502020204030204" pitchFamily="34" charset="0"/>
              </a:rPr>
              <a:t>Questions to </a:t>
            </a:r>
            <a:r>
              <a:rPr lang="en-GB" sz="1800" dirty="0">
                <a:solidFill>
                  <a:srgbClr val="00B0F0"/>
                </a:solidFill>
                <a:latin typeface="Calibri" panose="020F0502020204030204" pitchFamily="34" charset="0"/>
                <a:hlinkClick r:id="rId2">
                  <a:extLst>
                    <a:ext uri="{A12FA001-AC4F-418D-AE19-62706E023703}">
                      <ahyp:hlinkClr xmlns:ahyp="http://schemas.microsoft.com/office/drawing/2018/hyperlinkcolor" val="tx"/>
                    </a:ext>
                  </a:extLst>
                </a:hlinkClick>
              </a:rPr>
              <a:t>brmail@itu.int</a:t>
            </a:r>
            <a:r>
              <a:rPr lang="en-GB" sz="1800" dirty="0">
                <a:solidFill>
                  <a:srgbClr val="00B0F0"/>
                </a:solidFill>
                <a:latin typeface="Calibri" panose="020F0502020204030204" pitchFamily="34" charset="0"/>
              </a:rPr>
              <a:t> </a:t>
            </a:r>
            <a:r>
              <a:rPr lang="en-GB" sz="1800" dirty="0">
                <a:solidFill>
                  <a:srgbClr val="000000"/>
                </a:solidFill>
                <a:latin typeface="Calibri" panose="020F0502020204030204" pitchFamily="34" charset="0"/>
              </a:rPr>
              <a:t>or </a:t>
            </a:r>
            <a:r>
              <a:rPr lang="en-GB" sz="1800" dirty="0">
                <a:solidFill>
                  <a:srgbClr val="00B0F0"/>
                </a:solidFill>
                <a:latin typeface="Calibri" panose="020F0502020204030204" pitchFamily="34" charset="0"/>
                <a:hlinkClick r:id="rId3">
                  <a:extLst>
                    <a:ext uri="{A12FA001-AC4F-418D-AE19-62706E023703}">
                      <ahyp:hlinkClr xmlns:ahyp="http://schemas.microsoft.com/office/drawing/2018/hyperlinkcolor" val="tx"/>
                    </a:ext>
                  </a:extLst>
                </a:hlinkClick>
              </a:rPr>
              <a:t>brbcd@itu.int</a:t>
            </a:r>
            <a:r>
              <a:rPr lang="en-GB" sz="1800" dirty="0">
                <a:solidFill>
                  <a:srgbClr val="00B0F0"/>
                </a:solidFill>
                <a:latin typeface="Calibri" panose="020F0502020204030204" pitchFamily="34" charset="0"/>
              </a:rPr>
              <a:t> </a:t>
            </a:r>
            <a:endParaRPr lang="fr-CH" sz="5500" dirty="0">
              <a:solidFill>
                <a:srgbClr val="00B0F0"/>
              </a:solidFill>
            </a:endParaRPr>
          </a:p>
        </p:txBody>
      </p:sp>
    </p:spTree>
    <p:extLst>
      <p:ext uri="{BB962C8B-B14F-4D97-AF65-F5344CB8AC3E}">
        <p14:creationId xmlns:p14="http://schemas.microsoft.com/office/powerpoint/2010/main" val="1554055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DCEC765-F4FB-4C76-16C5-1A225517B4D6}"/>
              </a:ext>
            </a:extLst>
          </p:cNvPr>
          <p:cNvSpPr>
            <a:spLocks noGrp="1"/>
          </p:cNvSpPr>
          <p:nvPr>
            <p:ph type="body" sz="quarter" idx="13"/>
          </p:nvPr>
        </p:nvSpPr>
        <p:spPr>
          <a:xfrm>
            <a:off x="614363" y="1193800"/>
            <a:ext cx="11314112" cy="4754563"/>
          </a:xfrm>
        </p:spPr>
        <p:txBody>
          <a:bodyPr/>
          <a:lstStyle/>
          <a:p>
            <a:pPr lvl="0">
              <a:lnSpc>
                <a:spcPct val="100000"/>
              </a:lnSpc>
            </a:pPr>
            <a:r>
              <a:rPr lang="en-US" dirty="0"/>
              <a:t>R</a:t>
            </a:r>
            <a:r>
              <a:rPr lang="en-US" noProof="0" dirty="0"/>
              <a:t>elating to the Use of the Band 87.5 - 108 MHz for FM Sound Broadcasting (Region 1 and Part of Region 3)</a:t>
            </a:r>
          </a:p>
          <a:p>
            <a:pPr lvl="0">
              <a:lnSpc>
                <a:spcPct val="100000"/>
              </a:lnSpc>
            </a:pPr>
            <a:endParaRPr lang="en-US" noProof="0" dirty="0"/>
          </a:p>
          <a:p>
            <a:pPr lvl="1">
              <a:lnSpc>
                <a:spcPct val="100000"/>
              </a:lnSpc>
              <a:buFont typeface="Wingdings" panose="05000000000000000000" pitchFamily="2" charset="2"/>
              <a:buChar char="§"/>
            </a:pPr>
            <a:r>
              <a:rPr lang="en-US" noProof="0" dirty="0"/>
              <a:t>204 channels</a:t>
            </a:r>
          </a:p>
          <a:p>
            <a:pPr lvl="1">
              <a:lnSpc>
                <a:spcPct val="100000"/>
              </a:lnSpc>
              <a:buFont typeface="Wingdings" panose="05000000000000000000" pitchFamily="2" charset="2"/>
              <a:buChar char="§"/>
            </a:pPr>
            <a:r>
              <a:rPr lang="en-US" noProof="0" dirty="0"/>
              <a:t>100kHz channel spacing</a:t>
            </a:r>
          </a:p>
          <a:p>
            <a:pPr>
              <a:lnSpc>
                <a:spcPct val="100000"/>
              </a:lnSpc>
            </a:pPr>
            <a:endParaRPr lang="fr-FR" dirty="0"/>
          </a:p>
        </p:txBody>
      </p:sp>
      <p:pic>
        <p:nvPicPr>
          <p:cNvPr id="3" name="Picture 2">
            <a:extLst>
              <a:ext uri="{FF2B5EF4-FFF2-40B4-BE49-F238E27FC236}">
                <a16:creationId xmlns:a16="http://schemas.microsoft.com/office/drawing/2014/main" id="{F33F5525-D0BF-E3E8-672D-3DC5EC79462D}"/>
              </a:ext>
            </a:extLst>
          </p:cNvPr>
          <p:cNvPicPr>
            <a:picLocks noChangeAspect="1" noChangeArrowheads="1"/>
          </p:cNvPicPr>
          <p:nvPr/>
        </p:nvPicPr>
        <p:blipFill>
          <a:blip r:embed="rId2" cstate="print"/>
          <a:srcRect/>
          <a:stretch>
            <a:fillRect/>
          </a:stretch>
        </p:blipFill>
        <p:spPr bwMode="auto">
          <a:xfrm>
            <a:off x="5409597" y="2202260"/>
            <a:ext cx="5771110" cy="4104903"/>
          </a:xfrm>
          <a:prstGeom prst="rect">
            <a:avLst/>
          </a:prstGeom>
          <a:noFill/>
          <a:ln w="12700">
            <a:noFill/>
            <a:miter lim="800000"/>
            <a:headEnd type="none" w="sm" len="sm"/>
            <a:tailEnd type="none" w="sm" len="sm"/>
          </a:ln>
          <a:effectLst/>
        </p:spPr>
      </p:pic>
      <p:sp>
        <p:nvSpPr>
          <p:cNvPr id="4" name="Text Placeholder 3">
            <a:extLst>
              <a:ext uri="{FF2B5EF4-FFF2-40B4-BE49-F238E27FC236}">
                <a16:creationId xmlns:a16="http://schemas.microsoft.com/office/drawing/2014/main" id="{8BE03454-8EF6-0810-7519-60F1BAA743F6}"/>
              </a:ext>
            </a:extLst>
          </p:cNvPr>
          <p:cNvSpPr>
            <a:spLocks noGrp="1"/>
          </p:cNvSpPr>
          <p:nvPr>
            <p:ph type="body" sz="quarter" idx="12"/>
          </p:nvPr>
        </p:nvSpPr>
        <p:spPr>
          <a:xfrm>
            <a:off x="614782" y="355059"/>
            <a:ext cx="8084371" cy="374209"/>
          </a:xfrm>
        </p:spPr>
        <p:txBody>
          <a:bodyPr/>
          <a:lstStyle/>
          <a:p>
            <a:r>
              <a:rPr lang="en-US" noProof="0" dirty="0"/>
              <a:t>The Geneva 84 Agreement</a:t>
            </a:r>
          </a:p>
        </p:txBody>
      </p:sp>
    </p:spTree>
    <p:extLst>
      <p:ext uri="{BB962C8B-B14F-4D97-AF65-F5344CB8AC3E}">
        <p14:creationId xmlns:p14="http://schemas.microsoft.com/office/powerpoint/2010/main" val="1565968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4DDDB5-C390-EE27-8366-7F3C3590DAB4}"/>
              </a:ext>
            </a:extLst>
          </p:cNvPr>
          <p:cNvSpPr>
            <a:spLocks noGrp="1"/>
          </p:cNvSpPr>
          <p:nvPr>
            <p:ph type="body" sz="quarter" idx="13"/>
          </p:nvPr>
        </p:nvSpPr>
        <p:spPr>
          <a:xfrm>
            <a:off x="0" y="1193800"/>
            <a:ext cx="6960973" cy="5066957"/>
          </a:xfrm>
        </p:spPr>
        <p:txBody>
          <a:bodyPr/>
          <a:lstStyle/>
          <a:p>
            <a:pPr marL="685800" marR="0" lvl="1" indent="-228600" algn="l" defTabSz="914400" rtl="0" eaLnBrk="1" fontAlgn="auto" latinLnBrk="0" hangingPunct="1">
              <a:lnSpc>
                <a:spcPct val="90000"/>
              </a:lnSpc>
              <a:spcBef>
                <a:spcPts val="1800"/>
              </a:spcBef>
              <a:spcAft>
                <a:spcPts val="1800"/>
              </a:spcAft>
              <a:buClrTx/>
              <a:buSzTx/>
              <a:buFont typeface="Arial" panose="020B0604020202020204" pitchFamily="34" charset="0"/>
              <a:buChar char="•"/>
              <a:tabLst/>
              <a:defRPr/>
            </a:pPr>
            <a:r>
              <a:rPr lang="en-US" b="1" dirty="0">
                <a:latin typeface="Arial" panose="020B0604020202020204" pitchFamily="34" charset="0"/>
                <a:ea typeface="+mj-ea"/>
              </a:rPr>
              <a:t>Article 13:</a:t>
            </a:r>
          </a:p>
          <a:p>
            <a:pPr lvl="2">
              <a:lnSpc>
                <a:spcPct val="100000"/>
              </a:lnSpc>
              <a:defRPr/>
            </a:pPr>
            <a:r>
              <a:rPr lang="en-US" sz="2400" dirty="0"/>
              <a:t>Entry into force on 1 July 1987, at 0001 hours UTC.</a:t>
            </a:r>
          </a:p>
          <a:p>
            <a:pPr lvl="2">
              <a:lnSpc>
                <a:spcPct val="100000"/>
              </a:lnSpc>
              <a:defRPr/>
            </a:pPr>
            <a:r>
              <a:rPr lang="en-US" sz="2400" dirty="0"/>
              <a:t>Established for a period of 20 years.</a:t>
            </a:r>
          </a:p>
          <a:p>
            <a:pPr lvl="2">
              <a:lnSpc>
                <a:spcPct val="100000"/>
              </a:lnSpc>
              <a:defRPr/>
            </a:pPr>
            <a:r>
              <a:rPr lang="en-US" sz="2400" dirty="0"/>
              <a:t>Shall remain in force until it is revised by a competent administrative radio conference.</a:t>
            </a:r>
            <a:endParaRPr kumimoji="0" lang="en-US" sz="2400" b="1" i="1" u="none" strike="noStrike" kern="1200" cap="none" spc="0" normalizeH="0" baseline="0" noProof="0" dirty="0">
              <a:ln>
                <a:noFill/>
              </a:ln>
              <a:solidFill>
                <a:srgbClr val="0070C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1800"/>
              </a:spcBef>
              <a:spcAft>
                <a:spcPts val="1800"/>
              </a:spcAft>
              <a:buClrTx/>
              <a:buSzTx/>
              <a:buFont typeface="Arial" panose="020B0604020202020204" pitchFamily="34" charset="0"/>
              <a:buChar char="•"/>
              <a:tabLst/>
              <a:defRPr/>
            </a:pPr>
            <a:r>
              <a:rPr lang="en-US" b="1" dirty="0">
                <a:latin typeface="Arial" panose="020B0604020202020204" pitchFamily="34" charset="0"/>
                <a:ea typeface="+mj-ea"/>
              </a:rPr>
              <a:t>Number of assignments:</a:t>
            </a:r>
          </a:p>
          <a:p>
            <a:pPr marL="685800" marR="0" lvl="1" indent="-228600" algn="l" defTabSz="914400" rtl="0" eaLnBrk="1" fontAlgn="auto" latinLnBrk="0" hangingPunct="1">
              <a:lnSpc>
                <a:spcPct val="100000"/>
              </a:lnSpc>
              <a:spcBef>
                <a:spcPts val="500"/>
              </a:spcBef>
              <a:spcAft>
                <a:spcPts val="0"/>
              </a:spcAft>
              <a:buClrTx/>
              <a:buSzTx/>
              <a:buFont typeface="Wingdings" panose="05000000000000000000" pitchFamily="2" charset="2"/>
              <a:buChar char="Ø"/>
              <a:tabLst/>
              <a:defRPr/>
            </a:pPr>
            <a:r>
              <a:rPr lang="en-US" sz="2400" u="sng" dirty="0"/>
              <a:t>1987</a:t>
            </a:r>
            <a:r>
              <a:rPr lang="en-US" sz="2400" dirty="0"/>
              <a:t> : 	51 168 recorded frequency assignments</a:t>
            </a:r>
          </a:p>
          <a:p>
            <a:pPr marL="685800" marR="0" lvl="1" indent="-228600" algn="l" defTabSz="914400" rtl="0" eaLnBrk="1" fontAlgn="auto" latinLnBrk="0" hangingPunct="1">
              <a:lnSpc>
                <a:spcPct val="100000"/>
              </a:lnSpc>
              <a:spcBef>
                <a:spcPts val="500"/>
              </a:spcBef>
              <a:spcAft>
                <a:spcPts val="0"/>
              </a:spcAft>
              <a:buClrTx/>
              <a:buSzTx/>
              <a:buFont typeface="Wingdings" panose="05000000000000000000" pitchFamily="2" charset="2"/>
              <a:buChar char="Ø"/>
              <a:tabLst/>
              <a:defRPr/>
            </a:pPr>
            <a:r>
              <a:rPr lang="en-US" sz="2400" u="sng" dirty="0"/>
              <a:t>Now</a:t>
            </a:r>
            <a:r>
              <a:rPr lang="en-US" sz="2400" dirty="0"/>
              <a:t> : 	&gt; 96 000 recorded assignments</a:t>
            </a:r>
            <a:br>
              <a:rPr lang="en-US" sz="2400" dirty="0"/>
            </a:br>
            <a:r>
              <a:rPr lang="en-US" sz="2400" dirty="0"/>
              <a:t>		</a:t>
            </a:r>
            <a:r>
              <a:rPr lang="en-GB" sz="2400" dirty="0"/>
              <a:t>&gt; 13 000 pending modifications in  			coordination</a:t>
            </a:r>
            <a:endParaRPr lang="en-US" sz="2400" dirty="0"/>
          </a:p>
        </p:txBody>
      </p:sp>
      <p:sp>
        <p:nvSpPr>
          <p:cNvPr id="2" name="Text Placeholder 1">
            <a:extLst>
              <a:ext uri="{FF2B5EF4-FFF2-40B4-BE49-F238E27FC236}">
                <a16:creationId xmlns:a16="http://schemas.microsoft.com/office/drawing/2014/main" id="{6FF7C5B5-3759-0FF3-95B0-BF036991AEFE}"/>
              </a:ext>
            </a:extLst>
          </p:cNvPr>
          <p:cNvSpPr>
            <a:spLocks noGrp="1"/>
          </p:cNvSpPr>
          <p:nvPr>
            <p:ph type="body" sz="quarter" idx="12"/>
          </p:nvPr>
        </p:nvSpPr>
        <p:spPr/>
        <p:txBody>
          <a:bodyPr/>
          <a:lstStyle/>
          <a:p>
            <a:r>
              <a:rPr lang="en-US" dirty="0"/>
              <a:t>The Geneva 84 Agreement</a:t>
            </a:r>
          </a:p>
        </p:txBody>
      </p:sp>
      <p:grpSp>
        <p:nvGrpSpPr>
          <p:cNvPr id="24" name="Group 23">
            <a:extLst>
              <a:ext uri="{FF2B5EF4-FFF2-40B4-BE49-F238E27FC236}">
                <a16:creationId xmlns:a16="http://schemas.microsoft.com/office/drawing/2014/main" id="{6A347B72-9323-5D7C-0D2F-DCE0FAC679F5}"/>
              </a:ext>
            </a:extLst>
          </p:cNvPr>
          <p:cNvGrpSpPr/>
          <p:nvPr/>
        </p:nvGrpSpPr>
        <p:grpSpPr>
          <a:xfrm>
            <a:off x="9337455" y="929387"/>
            <a:ext cx="2614322" cy="2233942"/>
            <a:chOff x="9345693" y="896435"/>
            <a:chExt cx="2614322" cy="2233942"/>
          </a:xfrm>
        </p:grpSpPr>
        <p:pic>
          <p:nvPicPr>
            <p:cNvPr id="15" name="Picture 14">
              <a:extLst>
                <a:ext uri="{FF2B5EF4-FFF2-40B4-BE49-F238E27FC236}">
                  <a16:creationId xmlns:a16="http://schemas.microsoft.com/office/drawing/2014/main" id="{FB3D2C1D-0E8A-C15B-B6B5-D2C902DF47EF}"/>
                </a:ext>
              </a:extLst>
            </p:cNvPr>
            <p:cNvPicPr>
              <a:picLocks noChangeAspect="1"/>
            </p:cNvPicPr>
            <p:nvPr/>
          </p:nvPicPr>
          <p:blipFill>
            <a:blip r:embed="rId2"/>
            <a:stretch>
              <a:fillRect/>
            </a:stretch>
          </p:blipFill>
          <p:spPr>
            <a:xfrm>
              <a:off x="9378648" y="896435"/>
              <a:ext cx="2581367" cy="2233942"/>
            </a:xfrm>
            <a:prstGeom prst="rect">
              <a:avLst/>
            </a:prstGeom>
            <a:solidFill>
              <a:schemeClr val="accent2"/>
            </a:solidFill>
            <a:ln>
              <a:solidFill>
                <a:schemeClr val="bg1">
                  <a:lumMod val="50000"/>
                </a:schemeClr>
              </a:solidFill>
            </a:ln>
          </p:spPr>
        </p:pic>
        <p:sp>
          <p:nvSpPr>
            <p:cNvPr id="17" name="TextBox 16">
              <a:extLst>
                <a:ext uri="{FF2B5EF4-FFF2-40B4-BE49-F238E27FC236}">
                  <a16:creationId xmlns:a16="http://schemas.microsoft.com/office/drawing/2014/main" id="{3FA4288E-06C3-BC5D-D530-E4AAA01CEC06}"/>
                </a:ext>
              </a:extLst>
            </p:cNvPr>
            <p:cNvSpPr txBox="1"/>
            <p:nvPr/>
          </p:nvSpPr>
          <p:spPr>
            <a:xfrm>
              <a:off x="9345693" y="978356"/>
              <a:ext cx="1548710" cy="430887"/>
            </a:xfrm>
            <a:prstGeom prst="rect">
              <a:avLst/>
            </a:prstGeom>
            <a:noFill/>
          </p:spPr>
          <p:txBody>
            <a:bodyPr wrap="square">
              <a:spAutoFit/>
            </a:bodyPr>
            <a:lstStyle/>
            <a:p>
              <a:r>
                <a:rPr lang="fr-FR" sz="1100" b="1" dirty="0" err="1"/>
                <a:t>Assignments</a:t>
              </a:r>
              <a:r>
                <a:rPr lang="fr-FR" sz="1100" b="1" dirty="0"/>
                <a:t> / Transmission </a:t>
              </a:r>
              <a:r>
                <a:rPr lang="fr-FR" sz="1100" b="1" dirty="0" err="1"/>
                <a:t>Sytem</a:t>
              </a:r>
              <a:endParaRPr lang="fr-FR" sz="1100" b="1" dirty="0"/>
            </a:p>
          </p:txBody>
        </p:sp>
      </p:grpSp>
      <p:grpSp>
        <p:nvGrpSpPr>
          <p:cNvPr id="25" name="Group 24">
            <a:extLst>
              <a:ext uri="{FF2B5EF4-FFF2-40B4-BE49-F238E27FC236}">
                <a16:creationId xmlns:a16="http://schemas.microsoft.com/office/drawing/2014/main" id="{043F9ED0-32E5-79C0-ADC8-73EE8AD12ECA}"/>
              </a:ext>
            </a:extLst>
          </p:cNvPr>
          <p:cNvGrpSpPr/>
          <p:nvPr/>
        </p:nvGrpSpPr>
        <p:grpSpPr>
          <a:xfrm>
            <a:off x="8071987" y="3301382"/>
            <a:ext cx="3888028" cy="3008803"/>
            <a:chOff x="8071987" y="3251954"/>
            <a:chExt cx="3888028" cy="3008803"/>
          </a:xfrm>
        </p:grpSpPr>
        <p:pic>
          <p:nvPicPr>
            <p:cNvPr id="19" name="Picture 18">
              <a:extLst>
                <a:ext uri="{FF2B5EF4-FFF2-40B4-BE49-F238E27FC236}">
                  <a16:creationId xmlns:a16="http://schemas.microsoft.com/office/drawing/2014/main" id="{C991792C-8D0E-8B30-CA24-DA52BD1FAA1F}"/>
                </a:ext>
              </a:extLst>
            </p:cNvPr>
            <p:cNvPicPr>
              <a:picLocks noChangeAspect="1"/>
            </p:cNvPicPr>
            <p:nvPr/>
          </p:nvPicPr>
          <p:blipFill>
            <a:blip r:embed="rId3"/>
            <a:stretch>
              <a:fillRect/>
            </a:stretch>
          </p:blipFill>
          <p:spPr>
            <a:xfrm>
              <a:off x="8071988" y="3251954"/>
              <a:ext cx="3888027" cy="3008803"/>
            </a:xfrm>
            <a:prstGeom prst="rect">
              <a:avLst/>
            </a:prstGeom>
            <a:ln>
              <a:solidFill>
                <a:schemeClr val="bg1">
                  <a:lumMod val="50000"/>
                </a:schemeClr>
              </a:solidFill>
            </a:ln>
          </p:spPr>
        </p:pic>
        <p:sp>
          <p:nvSpPr>
            <p:cNvPr id="23" name="TextBox 22">
              <a:extLst>
                <a:ext uri="{FF2B5EF4-FFF2-40B4-BE49-F238E27FC236}">
                  <a16:creationId xmlns:a16="http://schemas.microsoft.com/office/drawing/2014/main" id="{24AFCB08-3ED5-84EE-AB9F-15804BBB78A5}"/>
                </a:ext>
              </a:extLst>
            </p:cNvPr>
            <p:cNvSpPr txBox="1"/>
            <p:nvPr/>
          </p:nvSpPr>
          <p:spPr>
            <a:xfrm>
              <a:off x="8071987" y="3331765"/>
              <a:ext cx="1714563" cy="430887"/>
            </a:xfrm>
            <a:prstGeom prst="rect">
              <a:avLst/>
            </a:prstGeom>
            <a:noFill/>
          </p:spPr>
          <p:txBody>
            <a:bodyPr wrap="square">
              <a:spAutoFit/>
            </a:bodyPr>
            <a:lstStyle/>
            <a:p>
              <a:r>
                <a:rPr lang="fr-FR" sz="1100" b="1" dirty="0" err="1"/>
                <a:t>Assignments</a:t>
              </a:r>
              <a:r>
                <a:rPr lang="fr-FR" sz="1100" b="1" dirty="0"/>
                <a:t> / </a:t>
              </a:r>
              <a:r>
                <a:rPr lang="fr-FR" sz="1100" b="1" dirty="0" err="1"/>
                <a:t>Bandwidth</a:t>
              </a:r>
              <a:r>
                <a:rPr lang="fr-FR" sz="1100" b="1" dirty="0"/>
                <a:t> (System 4)</a:t>
              </a:r>
            </a:p>
          </p:txBody>
        </p:sp>
      </p:grpSp>
    </p:spTree>
    <p:extLst>
      <p:ext uri="{BB962C8B-B14F-4D97-AF65-F5344CB8AC3E}">
        <p14:creationId xmlns:p14="http://schemas.microsoft.com/office/powerpoint/2010/main" val="2749265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C7DFAF-6949-FA11-B069-33B145986E9C}"/>
              </a:ext>
            </a:extLst>
          </p:cNvPr>
          <p:cNvSpPr>
            <a:spLocks noGrp="1"/>
          </p:cNvSpPr>
          <p:nvPr>
            <p:ph type="body" sz="quarter" idx="12"/>
          </p:nvPr>
        </p:nvSpPr>
        <p:spPr/>
        <p:txBody>
          <a:bodyPr/>
          <a:lstStyle/>
          <a:p>
            <a:r>
              <a:rPr lang="en-US" dirty="0"/>
              <a:t>Procedure under Article 4</a:t>
            </a:r>
          </a:p>
        </p:txBody>
      </p:sp>
      <p:sp>
        <p:nvSpPr>
          <p:cNvPr id="3" name="Text Placeholder 2">
            <a:extLst>
              <a:ext uri="{FF2B5EF4-FFF2-40B4-BE49-F238E27FC236}">
                <a16:creationId xmlns:a16="http://schemas.microsoft.com/office/drawing/2014/main" id="{5984EF7B-FE95-792C-A54E-6A073D4494A0}"/>
              </a:ext>
            </a:extLst>
          </p:cNvPr>
          <p:cNvSpPr>
            <a:spLocks noGrp="1"/>
          </p:cNvSpPr>
          <p:nvPr>
            <p:ph type="body" sz="quarter" idx="13"/>
          </p:nvPr>
        </p:nvSpPr>
        <p:spPr/>
        <p:txBody>
          <a:bodyPr/>
          <a:lstStyle/>
          <a:p>
            <a:pPr marL="285750" indent="-285750">
              <a:lnSpc>
                <a:spcPct val="100000"/>
              </a:lnSpc>
              <a:spcBef>
                <a:spcPts val="1200"/>
              </a:spcBef>
              <a:spcAft>
                <a:spcPts val="1200"/>
              </a:spcAft>
              <a:buFont typeface="Arial" panose="020B0604020202020204" pitchFamily="34" charset="0"/>
              <a:buChar char="•"/>
            </a:pPr>
            <a:r>
              <a:rPr lang="en-GB" sz="2800" dirty="0"/>
              <a:t>The agreement provides for a Plan modification procedure, described in Article 4. </a:t>
            </a:r>
          </a:p>
          <a:p>
            <a:pPr marL="285750" indent="-285750">
              <a:lnSpc>
                <a:spcPct val="100000"/>
              </a:lnSpc>
              <a:spcBef>
                <a:spcPts val="1200"/>
              </a:spcBef>
              <a:spcAft>
                <a:spcPts val="1200"/>
              </a:spcAft>
              <a:buFont typeface="Arial" panose="020B0604020202020204" pitchFamily="34" charset="0"/>
              <a:buChar char="•"/>
            </a:pPr>
            <a:r>
              <a:rPr lang="en-GB" sz="2800" dirty="0"/>
              <a:t>The procedure allows for modifying the characteristics of a frequency assignment or entering a new assignment.</a:t>
            </a:r>
          </a:p>
          <a:p>
            <a:pPr marL="285750" indent="-285750">
              <a:lnSpc>
                <a:spcPct val="100000"/>
              </a:lnSpc>
              <a:spcBef>
                <a:spcPts val="1200"/>
              </a:spcBef>
              <a:spcAft>
                <a:spcPts val="1200"/>
              </a:spcAft>
              <a:buFont typeface="Arial" panose="020B0604020202020204" pitchFamily="34" charset="0"/>
              <a:buChar char="•"/>
            </a:pPr>
            <a:r>
              <a:rPr lang="en-GB" sz="2800" dirty="0"/>
              <a:t>The procedure outlined in Article 4 takes into consideration not only sound broadcasting stations but also other services (BT, ILS/VOR, fixed, mobile).</a:t>
            </a:r>
          </a:p>
        </p:txBody>
      </p:sp>
    </p:spTree>
    <p:extLst>
      <p:ext uri="{BB962C8B-B14F-4D97-AF65-F5344CB8AC3E}">
        <p14:creationId xmlns:p14="http://schemas.microsoft.com/office/powerpoint/2010/main" val="1242636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62C801-91A5-426C-2BCE-A6B1805BD71C}"/>
              </a:ext>
            </a:extLst>
          </p:cNvPr>
          <p:cNvSpPr>
            <a:spLocks noGrp="1"/>
          </p:cNvSpPr>
          <p:nvPr>
            <p:ph type="body" sz="quarter" idx="12"/>
          </p:nvPr>
        </p:nvSpPr>
        <p:spPr/>
        <p:txBody>
          <a:bodyPr/>
          <a:lstStyle/>
          <a:p>
            <a:r>
              <a:rPr lang="en-GB" dirty="0"/>
              <a:t>Article 4 – Services likely to be affected (Coordination required)</a:t>
            </a:r>
          </a:p>
        </p:txBody>
      </p:sp>
      <p:sp>
        <p:nvSpPr>
          <p:cNvPr id="4" name="Text Placeholder 3">
            <a:extLst>
              <a:ext uri="{FF2B5EF4-FFF2-40B4-BE49-F238E27FC236}">
                <a16:creationId xmlns:a16="http://schemas.microsoft.com/office/drawing/2014/main" id="{20ED0691-F34F-45E3-35D2-E31FBF4E76FB}"/>
              </a:ext>
            </a:extLst>
          </p:cNvPr>
          <p:cNvSpPr>
            <a:spLocks noGrp="1"/>
          </p:cNvSpPr>
          <p:nvPr>
            <p:ph type="body" sz="quarter" idx="13"/>
          </p:nvPr>
        </p:nvSpPr>
        <p:spPr>
          <a:xfrm>
            <a:off x="614782" y="1688756"/>
            <a:ext cx="11314112" cy="3625293"/>
          </a:xfrm>
        </p:spPr>
        <p:txBody>
          <a:bodyPr/>
          <a:lstStyle/>
          <a:p>
            <a:pPr>
              <a:lnSpc>
                <a:spcPct val="100000"/>
              </a:lnSpc>
            </a:pPr>
            <a:r>
              <a:rPr lang="en-US" dirty="0"/>
              <a:t>Other VHF-FM sound broadcasting stations (4.2.2 a)</a:t>
            </a:r>
          </a:p>
          <a:p>
            <a:pPr>
              <a:lnSpc>
                <a:spcPct val="100000"/>
              </a:lnSpc>
            </a:pPr>
            <a:r>
              <a:rPr lang="en-US" dirty="0"/>
              <a:t>ST61 television assignments in the band 87.5 – 100 MHz (4.2.2 b)</a:t>
            </a:r>
          </a:p>
          <a:p>
            <a:pPr>
              <a:lnSpc>
                <a:spcPct val="100000"/>
              </a:lnSpc>
            </a:pPr>
            <a:r>
              <a:rPr lang="en-US" dirty="0"/>
              <a:t>Fixed and mobile services (4.2.2 c, d)</a:t>
            </a:r>
          </a:p>
          <a:p>
            <a:pPr>
              <a:lnSpc>
                <a:spcPct val="100000"/>
              </a:lnSpc>
            </a:pPr>
            <a:r>
              <a:rPr lang="en-US" dirty="0"/>
              <a:t>Aeronautical Radionavigation Service above 108 MHz (4.2.2 f)</a:t>
            </a:r>
          </a:p>
          <a:p>
            <a:pPr>
              <a:lnSpc>
                <a:spcPct val="100000"/>
              </a:lnSpc>
            </a:pPr>
            <a:endParaRPr lang="fr-FR" dirty="0"/>
          </a:p>
        </p:txBody>
      </p:sp>
    </p:spTree>
    <p:extLst>
      <p:ext uri="{BB962C8B-B14F-4D97-AF65-F5344CB8AC3E}">
        <p14:creationId xmlns:p14="http://schemas.microsoft.com/office/powerpoint/2010/main" val="1566601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0E84F64-2489-4DD7-D3E3-B6CA2C984383}"/>
              </a:ext>
            </a:extLst>
          </p:cNvPr>
          <p:cNvSpPr>
            <a:spLocks noGrp="1"/>
          </p:cNvSpPr>
          <p:nvPr>
            <p:ph type="body" sz="quarter" idx="12"/>
          </p:nvPr>
        </p:nvSpPr>
        <p:spPr/>
        <p:txBody>
          <a:bodyPr/>
          <a:lstStyle/>
          <a:p>
            <a:r>
              <a:rPr lang="en-GB" dirty="0"/>
              <a:t>Article 4 – Services likely to be affected (Coordination required)</a:t>
            </a:r>
          </a:p>
        </p:txBody>
      </p:sp>
      <p:grpSp>
        <p:nvGrpSpPr>
          <p:cNvPr id="7" name="Group 6">
            <a:extLst>
              <a:ext uri="{FF2B5EF4-FFF2-40B4-BE49-F238E27FC236}">
                <a16:creationId xmlns:a16="http://schemas.microsoft.com/office/drawing/2014/main" id="{926A2C8F-8023-6BC0-5460-7FD3B8EE2388}"/>
              </a:ext>
            </a:extLst>
          </p:cNvPr>
          <p:cNvGrpSpPr/>
          <p:nvPr/>
        </p:nvGrpSpPr>
        <p:grpSpPr>
          <a:xfrm>
            <a:off x="614782" y="1151465"/>
            <a:ext cx="6297022" cy="5509998"/>
            <a:chOff x="3629025" y="1050270"/>
            <a:chExt cx="6297022" cy="5509998"/>
          </a:xfrm>
        </p:grpSpPr>
        <p:pic>
          <p:nvPicPr>
            <p:cNvPr id="8" name="Picture 2">
              <a:extLst>
                <a:ext uri="{FF2B5EF4-FFF2-40B4-BE49-F238E27FC236}">
                  <a16:creationId xmlns:a16="http://schemas.microsoft.com/office/drawing/2014/main" id="{CB8568C5-267F-98B5-0BDB-74D9AB06AA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9025" y="1050270"/>
              <a:ext cx="6297022" cy="5509998"/>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C4C94FEF-1209-18C7-42A3-3D0C309C9E6C}"/>
                </a:ext>
              </a:extLst>
            </p:cNvPr>
            <p:cNvSpPr/>
            <p:nvPr/>
          </p:nvSpPr>
          <p:spPr>
            <a:xfrm>
              <a:off x="4531339" y="1235074"/>
              <a:ext cx="822191" cy="3834107"/>
            </a:xfrm>
            <a:prstGeom prst="ellipse">
              <a:avLst/>
            </a:prstGeom>
            <a:no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26857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DF6E878-B879-4ABA-52A8-CF2554741DD5}"/>
              </a:ext>
            </a:extLst>
          </p:cNvPr>
          <p:cNvSpPr txBox="1">
            <a:spLocks/>
          </p:cNvSpPr>
          <p:nvPr/>
        </p:nvSpPr>
        <p:spPr>
          <a:xfrm>
            <a:off x="404746" y="0"/>
            <a:ext cx="11325134" cy="896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1" u="none" strike="noStrike" kern="1200" cap="none" spc="0" normalizeH="0" baseline="0" noProof="0" dirty="0">
              <a:ln>
                <a:noFill/>
              </a:ln>
              <a:solidFill>
                <a:srgbClr val="0070C0"/>
              </a:solidFill>
              <a:effectLst/>
              <a:uLnTx/>
              <a:uFillTx/>
              <a:latin typeface="+mn-lt"/>
              <a:ea typeface="+mj-ea"/>
              <a:cs typeface="+mj-cs"/>
            </a:endParaRPr>
          </a:p>
        </p:txBody>
      </p:sp>
      <p:sp>
        <p:nvSpPr>
          <p:cNvPr id="3" name="Text Placeholder 2">
            <a:extLst>
              <a:ext uri="{FF2B5EF4-FFF2-40B4-BE49-F238E27FC236}">
                <a16:creationId xmlns:a16="http://schemas.microsoft.com/office/drawing/2014/main" id="{EB35E9AC-628B-2CDE-4B1B-4D1ADE92E4F0}"/>
              </a:ext>
            </a:extLst>
          </p:cNvPr>
          <p:cNvSpPr>
            <a:spLocks noGrp="1"/>
          </p:cNvSpPr>
          <p:nvPr>
            <p:ph type="body" sz="quarter" idx="12"/>
          </p:nvPr>
        </p:nvSpPr>
        <p:spPr/>
        <p:txBody>
          <a:bodyPr/>
          <a:lstStyle/>
          <a:p>
            <a:r>
              <a:rPr lang="en-GB" dirty="0"/>
              <a:t>Article 4 – Services likely to be affected  (Coordination required)</a:t>
            </a:r>
          </a:p>
        </p:txBody>
      </p:sp>
      <p:pic>
        <p:nvPicPr>
          <p:cNvPr id="16" name="Content Placeholder 5">
            <a:extLst>
              <a:ext uri="{FF2B5EF4-FFF2-40B4-BE49-F238E27FC236}">
                <a16:creationId xmlns:a16="http://schemas.microsoft.com/office/drawing/2014/main" id="{F28426F7-3B4C-1A55-C45F-05AB65B289BD}"/>
              </a:ext>
            </a:extLst>
          </p:cNvPr>
          <p:cNvPicPr>
            <a:picLocks noChangeAspect="1"/>
          </p:cNvPicPr>
          <p:nvPr/>
        </p:nvPicPr>
        <p:blipFill>
          <a:blip r:embed="rId2"/>
          <a:stretch>
            <a:fillRect/>
          </a:stretch>
        </p:blipFill>
        <p:spPr>
          <a:xfrm>
            <a:off x="395534" y="1084327"/>
            <a:ext cx="9228321" cy="5119687"/>
          </a:xfrm>
          <a:prstGeom prst="rect">
            <a:avLst/>
          </a:prstGeom>
        </p:spPr>
      </p:pic>
      <p:sp>
        <p:nvSpPr>
          <p:cNvPr id="17" name="Rectangle 16">
            <a:extLst>
              <a:ext uri="{FF2B5EF4-FFF2-40B4-BE49-F238E27FC236}">
                <a16:creationId xmlns:a16="http://schemas.microsoft.com/office/drawing/2014/main" id="{AB9E2EE0-B507-5E1B-57D0-54E171E843BE}"/>
              </a:ext>
            </a:extLst>
          </p:cNvPr>
          <p:cNvSpPr/>
          <p:nvPr/>
        </p:nvSpPr>
        <p:spPr>
          <a:xfrm>
            <a:off x="404746" y="1969992"/>
            <a:ext cx="11272342" cy="720080"/>
          </a:xfrm>
          <a:prstGeom prst="rect">
            <a:avLst/>
          </a:prstGeom>
          <a:noFill/>
          <a:ln w="28575"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50D9CEDE-169C-6F02-1856-BA92F8A22880}"/>
              </a:ext>
            </a:extLst>
          </p:cNvPr>
          <p:cNvSpPr/>
          <p:nvPr/>
        </p:nvSpPr>
        <p:spPr>
          <a:xfrm>
            <a:off x="404746" y="2666290"/>
            <a:ext cx="11272342" cy="765802"/>
          </a:xfrm>
          <a:prstGeom prst="rect">
            <a:avLst/>
          </a:prstGeom>
          <a:noFill/>
          <a:ln w="381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5DEF17B1-41DF-F8D3-4E0B-51DA095CE3FF}"/>
              </a:ext>
            </a:extLst>
          </p:cNvPr>
          <p:cNvSpPr/>
          <p:nvPr/>
        </p:nvSpPr>
        <p:spPr>
          <a:xfrm>
            <a:off x="404746" y="3430934"/>
            <a:ext cx="11277502" cy="2048765"/>
          </a:xfrm>
          <a:prstGeom prst="rect">
            <a:avLst/>
          </a:prstGeom>
          <a:noFill/>
          <a:ln w="38100" cap="flat" cmpd="sng" algn="ctr">
            <a:solidFill>
              <a:srgbClr val="70AD47">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0AD47">
                  <a:lumMod val="75000"/>
                </a:srgbClr>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C264F928-632F-338D-EBEE-092522AD5EDE}"/>
              </a:ext>
            </a:extLst>
          </p:cNvPr>
          <p:cNvSpPr/>
          <p:nvPr/>
        </p:nvSpPr>
        <p:spPr>
          <a:xfrm>
            <a:off x="404746" y="5474642"/>
            <a:ext cx="11286711" cy="720080"/>
          </a:xfrm>
          <a:prstGeom prst="rect">
            <a:avLst/>
          </a:prstGeom>
          <a:no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01C121E-69FD-132F-AB35-BAF607291BDA}"/>
              </a:ext>
            </a:extLst>
          </p:cNvPr>
          <p:cNvSpPr txBox="1"/>
          <p:nvPr/>
        </p:nvSpPr>
        <p:spPr>
          <a:xfrm>
            <a:off x="9818463" y="2022358"/>
            <a:ext cx="19533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4472C4">
                    <a:lumMod val="75000"/>
                  </a:srgbClr>
                </a:solidFill>
                <a:effectLst/>
                <a:uLnTx/>
                <a:uFillTx/>
              </a:rPr>
              <a:t>Other VHF-FM sound broadcasting stations</a:t>
            </a:r>
          </a:p>
        </p:txBody>
      </p:sp>
      <p:sp>
        <p:nvSpPr>
          <p:cNvPr id="22" name="TextBox 21">
            <a:extLst>
              <a:ext uri="{FF2B5EF4-FFF2-40B4-BE49-F238E27FC236}">
                <a16:creationId xmlns:a16="http://schemas.microsoft.com/office/drawing/2014/main" id="{BA96A462-C93C-D6F4-CF56-4A2181CEF797}"/>
              </a:ext>
            </a:extLst>
          </p:cNvPr>
          <p:cNvSpPr txBox="1"/>
          <p:nvPr/>
        </p:nvSpPr>
        <p:spPr>
          <a:xfrm>
            <a:off x="9818463" y="2682640"/>
            <a:ext cx="2049181"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44546A"/>
                </a:solidFill>
                <a:effectLst/>
                <a:uLnTx/>
                <a:uFillTx/>
              </a:rPr>
              <a:t>ST61 television assignments in the band 87.5 – 100 MHz</a:t>
            </a:r>
          </a:p>
        </p:txBody>
      </p:sp>
      <p:sp>
        <p:nvSpPr>
          <p:cNvPr id="23" name="TextBox 22">
            <a:extLst>
              <a:ext uri="{FF2B5EF4-FFF2-40B4-BE49-F238E27FC236}">
                <a16:creationId xmlns:a16="http://schemas.microsoft.com/office/drawing/2014/main" id="{8494551F-EDF5-D0DC-3F6A-E7E9063D061F}"/>
              </a:ext>
            </a:extLst>
          </p:cNvPr>
          <p:cNvSpPr txBox="1"/>
          <p:nvPr/>
        </p:nvSpPr>
        <p:spPr>
          <a:xfrm>
            <a:off x="9955675" y="4170151"/>
            <a:ext cx="1774205"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70AD47">
                    <a:lumMod val="75000"/>
                  </a:srgbClr>
                </a:solidFill>
                <a:effectLst/>
                <a:uLnTx/>
                <a:uFillTx/>
              </a:rPr>
              <a:t>Fixed and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70AD47">
                    <a:lumMod val="75000"/>
                  </a:srgbClr>
                </a:solidFill>
                <a:effectLst/>
                <a:uLnTx/>
                <a:uFillTx/>
              </a:rPr>
              <a:t>Mobile services</a:t>
            </a:r>
          </a:p>
        </p:txBody>
      </p:sp>
      <p:sp>
        <p:nvSpPr>
          <p:cNvPr id="24" name="TextBox 23">
            <a:extLst>
              <a:ext uri="{FF2B5EF4-FFF2-40B4-BE49-F238E27FC236}">
                <a16:creationId xmlns:a16="http://schemas.microsoft.com/office/drawing/2014/main" id="{C343B379-1350-CF4E-B4E0-A8785507F7F6}"/>
              </a:ext>
            </a:extLst>
          </p:cNvPr>
          <p:cNvSpPr txBox="1"/>
          <p:nvPr/>
        </p:nvSpPr>
        <p:spPr>
          <a:xfrm>
            <a:off x="9957942" y="5470225"/>
            <a:ext cx="13994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00000"/>
                </a:solidFill>
                <a:effectLst/>
                <a:uLnTx/>
                <a:uFillTx/>
              </a:rPr>
              <a:t>Aeronautical radionavigation services</a:t>
            </a:r>
          </a:p>
        </p:txBody>
      </p:sp>
    </p:spTree>
    <p:extLst>
      <p:ext uri="{BB962C8B-B14F-4D97-AF65-F5344CB8AC3E}">
        <p14:creationId xmlns:p14="http://schemas.microsoft.com/office/powerpoint/2010/main" val="2922423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EECE4DF-5FAC-7F25-211E-00C0C5F69452}"/>
              </a:ext>
            </a:extLst>
          </p:cNvPr>
          <p:cNvSpPr txBox="1">
            <a:spLocks/>
          </p:cNvSpPr>
          <p:nvPr/>
        </p:nvSpPr>
        <p:spPr>
          <a:xfrm>
            <a:off x="0" y="71719"/>
            <a:ext cx="12191999" cy="15351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500" b="1" i="1" u="none" strike="noStrike" kern="1200" cap="none" spc="0" normalizeH="0" baseline="0" noProof="0" dirty="0">
              <a:ln>
                <a:noFill/>
              </a:ln>
              <a:solidFill>
                <a:srgbClr val="0070C0"/>
              </a:solidFill>
              <a:effectLst/>
              <a:uLnTx/>
              <a:uFillTx/>
              <a:latin typeface="+mn-lt"/>
              <a:ea typeface="+mj-ea"/>
              <a:cs typeface="+mj-cs"/>
            </a:endParaRPr>
          </a:p>
        </p:txBody>
      </p:sp>
      <p:grpSp>
        <p:nvGrpSpPr>
          <p:cNvPr id="4" name="Group 3">
            <a:extLst>
              <a:ext uri="{FF2B5EF4-FFF2-40B4-BE49-F238E27FC236}">
                <a16:creationId xmlns:a16="http://schemas.microsoft.com/office/drawing/2014/main" id="{F2F8DBB4-048A-6723-0398-52CF0F39D7C2}"/>
              </a:ext>
            </a:extLst>
          </p:cNvPr>
          <p:cNvGrpSpPr/>
          <p:nvPr/>
        </p:nvGrpSpPr>
        <p:grpSpPr>
          <a:xfrm>
            <a:off x="6868297" y="1683207"/>
            <a:ext cx="5254264" cy="3067050"/>
            <a:chOff x="6868297" y="1683207"/>
            <a:chExt cx="5254264" cy="3067050"/>
          </a:xfrm>
        </p:grpSpPr>
        <p:pic>
          <p:nvPicPr>
            <p:cNvPr id="7" name="Picture 6">
              <a:extLst>
                <a:ext uri="{FF2B5EF4-FFF2-40B4-BE49-F238E27FC236}">
                  <a16:creationId xmlns:a16="http://schemas.microsoft.com/office/drawing/2014/main" id="{4CEDDA04-7627-74D5-FA97-D8A96DF3228A}"/>
                </a:ext>
              </a:extLst>
            </p:cNvPr>
            <p:cNvPicPr>
              <a:picLocks noChangeAspect="1"/>
            </p:cNvPicPr>
            <p:nvPr/>
          </p:nvPicPr>
          <p:blipFill>
            <a:blip r:embed="rId2"/>
            <a:stretch>
              <a:fillRect/>
            </a:stretch>
          </p:blipFill>
          <p:spPr>
            <a:xfrm>
              <a:off x="6868297" y="1683207"/>
              <a:ext cx="5029200" cy="3067050"/>
            </a:xfrm>
            <a:prstGeom prst="rect">
              <a:avLst/>
            </a:prstGeom>
          </p:spPr>
        </p:pic>
        <p:sp>
          <p:nvSpPr>
            <p:cNvPr id="8" name="TextBox 7">
              <a:extLst>
                <a:ext uri="{FF2B5EF4-FFF2-40B4-BE49-F238E27FC236}">
                  <a16:creationId xmlns:a16="http://schemas.microsoft.com/office/drawing/2014/main" id="{D1415ABF-B30D-69A2-8764-1DD27A13F99C}"/>
                </a:ext>
              </a:extLst>
            </p:cNvPr>
            <p:cNvSpPr txBox="1"/>
            <p:nvPr/>
          </p:nvSpPr>
          <p:spPr>
            <a:xfrm>
              <a:off x="7170221" y="2333225"/>
              <a:ext cx="666341" cy="419987"/>
            </a:xfrm>
            <a:prstGeom prst="rect">
              <a:avLst/>
            </a:prstGeom>
            <a:noFill/>
          </p:spPr>
          <p:txBody>
            <a:bodyPr vert="horz" wrap="square" lIns="0" tIns="0" rIns="0" bIns="0" rtlCol="0">
              <a:spAutoFit/>
            </a:bodyPr>
            <a:lstStyle/>
            <a:p>
              <a:pPr marL="0" marR="0" lvl="0" indent="0" defTabSz="914400" eaLnBrk="1" fontAlgn="auto" latinLnBrk="0" hangingPunct="1">
                <a:lnSpc>
                  <a:spcPts val="1610"/>
                </a:lnSpc>
                <a:spcBef>
                  <a:spcPts val="0"/>
                </a:spcBef>
                <a:spcAft>
                  <a:spcPts val="0"/>
                </a:spcAft>
                <a:buClrTx/>
                <a:buSzTx/>
                <a:buFontTx/>
                <a:buNone/>
                <a:tabLst/>
                <a:defRPr/>
              </a:pPr>
              <a:r>
                <a:rPr kumimoji="0" lang="en-CA" sz="1398" b="1" i="0" u="none" strike="noStrike" kern="0" cap="none" spc="0" normalizeH="0" baseline="0" noProof="0" dirty="0">
                  <a:ln>
                    <a:noFill/>
                  </a:ln>
                  <a:solidFill>
                    <a:srgbClr val="000000"/>
                  </a:solidFill>
                  <a:effectLst/>
                  <a:uLnTx/>
                  <a:uFillTx/>
                  <a:cs typeface="Times New Roman"/>
                </a:rPr>
                <a:t>Border</a:t>
              </a:r>
            </a:p>
            <a:p>
              <a:pPr marL="0" marR="0" lvl="0" indent="0" defTabSz="914400" eaLnBrk="1" fontAlgn="auto" latinLnBrk="0" hangingPunct="1">
                <a:lnSpc>
                  <a:spcPts val="161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9" name="TextBox 8">
              <a:extLst>
                <a:ext uri="{FF2B5EF4-FFF2-40B4-BE49-F238E27FC236}">
                  <a16:creationId xmlns:a16="http://schemas.microsoft.com/office/drawing/2014/main" id="{1DBE194D-7722-A7E2-2474-DA8B8CEB6A02}"/>
                </a:ext>
              </a:extLst>
            </p:cNvPr>
            <p:cNvSpPr txBox="1"/>
            <p:nvPr/>
          </p:nvSpPr>
          <p:spPr>
            <a:xfrm>
              <a:off x="8138486" y="2341640"/>
              <a:ext cx="2165131" cy="419987"/>
            </a:xfrm>
            <a:prstGeom prst="rect">
              <a:avLst/>
            </a:prstGeom>
            <a:noFill/>
          </p:spPr>
          <p:txBody>
            <a:bodyPr vert="horz" wrap="square" lIns="0" tIns="0" rIns="0" bIns="0" rtlCol="0">
              <a:spAutoFit/>
            </a:bodyPr>
            <a:lstStyle/>
            <a:p>
              <a:pPr marL="0" marR="0" lvl="0" indent="0" defTabSz="914400" eaLnBrk="1" fontAlgn="auto" latinLnBrk="0" hangingPunct="1">
                <a:lnSpc>
                  <a:spcPts val="1610"/>
                </a:lnSpc>
                <a:spcBef>
                  <a:spcPts val="0"/>
                </a:spcBef>
                <a:spcAft>
                  <a:spcPts val="0"/>
                </a:spcAft>
                <a:buClrTx/>
                <a:buSzTx/>
                <a:buFontTx/>
                <a:buNone/>
                <a:tabLst/>
                <a:defRPr/>
              </a:pPr>
              <a:r>
                <a:rPr kumimoji="0" lang="en-CA" sz="1398" b="1" i="0" u="none" strike="noStrike" kern="0" cap="none" spc="0" normalizeH="0" baseline="0" noProof="0" dirty="0">
                  <a:ln>
                    <a:noFill/>
                  </a:ln>
                  <a:solidFill>
                    <a:srgbClr val="FF0000"/>
                  </a:solidFill>
                  <a:effectLst/>
                  <a:uLnTx/>
                  <a:uFillTx/>
                  <a:cs typeface="Times New Roman"/>
                </a:rPr>
                <a:t>Nearest point to the Border</a:t>
              </a:r>
            </a:p>
            <a:p>
              <a:pPr marL="0" marR="0" lvl="0" indent="0" defTabSz="914400" eaLnBrk="1" fontAlgn="auto" latinLnBrk="0" hangingPunct="1">
                <a:lnSpc>
                  <a:spcPts val="161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10" name="TextBox 9">
              <a:extLst>
                <a:ext uri="{FF2B5EF4-FFF2-40B4-BE49-F238E27FC236}">
                  <a16:creationId xmlns:a16="http://schemas.microsoft.com/office/drawing/2014/main" id="{7A8BB9CD-2A61-0046-C731-1ACD84E94C3B}"/>
                </a:ext>
              </a:extLst>
            </p:cNvPr>
            <p:cNvSpPr txBox="1"/>
            <p:nvPr/>
          </p:nvSpPr>
          <p:spPr>
            <a:xfrm>
              <a:off x="8533174" y="3420060"/>
              <a:ext cx="1189112" cy="625171"/>
            </a:xfrm>
            <a:prstGeom prst="rect">
              <a:avLst/>
            </a:prstGeom>
            <a:noFill/>
          </p:spPr>
          <p:txBody>
            <a:bodyPr vert="horz" wrap="square" lIns="0" tIns="0" rIns="0" bIns="0" rtlCol="0">
              <a:spAutoFit/>
            </a:bodyPr>
            <a:lstStyle/>
            <a:p>
              <a:pPr marL="0" marR="0" lvl="0" indent="0" defTabSz="914400" eaLnBrk="1" fontAlgn="auto" latinLnBrk="0" hangingPunct="1">
                <a:lnSpc>
                  <a:spcPts val="1610"/>
                </a:lnSpc>
                <a:spcBef>
                  <a:spcPts val="0"/>
                </a:spcBef>
                <a:spcAft>
                  <a:spcPts val="0"/>
                </a:spcAft>
                <a:buClrTx/>
                <a:buSzTx/>
                <a:buFontTx/>
                <a:buNone/>
                <a:tabLst/>
                <a:defRPr/>
              </a:pPr>
              <a:r>
                <a:rPr kumimoji="0" lang="en-CA" sz="1398" b="1" i="0" u="none" strike="noStrike" kern="0" cap="none" spc="0" normalizeH="0" baseline="0" noProof="0" dirty="0">
                  <a:ln>
                    <a:noFill/>
                  </a:ln>
                  <a:solidFill>
                    <a:srgbClr val="FF0000"/>
                  </a:solidFill>
                  <a:effectLst/>
                  <a:uLnTx/>
                  <a:uFillTx/>
                  <a:cs typeface="Times New Roman"/>
                </a:rPr>
                <a:t>Distance from BC station</a:t>
              </a:r>
            </a:p>
            <a:p>
              <a:pPr marL="0" marR="0" lvl="0" indent="0" defTabSz="914400" eaLnBrk="1" fontAlgn="auto" latinLnBrk="0" hangingPunct="1">
                <a:lnSpc>
                  <a:spcPts val="161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11" name="TextBox 10">
              <a:extLst>
                <a:ext uri="{FF2B5EF4-FFF2-40B4-BE49-F238E27FC236}">
                  <a16:creationId xmlns:a16="http://schemas.microsoft.com/office/drawing/2014/main" id="{41E1F6FB-98CA-7A28-70A4-C51314810639}"/>
                </a:ext>
              </a:extLst>
            </p:cNvPr>
            <p:cNvSpPr txBox="1"/>
            <p:nvPr/>
          </p:nvSpPr>
          <p:spPr>
            <a:xfrm>
              <a:off x="7170221" y="4330270"/>
              <a:ext cx="1060740" cy="419987"/>
            </a:xfrm>
            <a:prstGeom prst="rect">
              <a:avLst/>
            </a:prstGeom>
            <a:noFill/>
          </p:spPr>
          <p:txBody>
            <a:bodyPr vert="horz" wrap="square" lIns="0" tIns="0" rIns="0" bIns="0" rtlCol="0">
              <a:spAutoFit/>
            </a:bodyPr>
            <a:lstStyle/>
            <a:p>
              <a:pPr marL="0" marR="0" lvl="0" indent="0" defTabSz="914400" eaLnBrk="1" fontAlgn="auto" latinLnBrk="0" hangingPunct="1">
                <a:lnSpc>
                  <a:spcPts val="1610"/>
                </a:lnSpc>
                <a:spcBef>
                  <a:spcPts val="0"/>
                </a:spcBef>
                <a:spcAft>
                  <a:spcPts val="0"/>
                </a:spcAft>
                <a:buClrTx/>
                <a:buSzTx/>
                <a:buFontTx/>
                <a:buNone/>
                <a:tabLst/>
                <a:defRPr/>
              </a:pPr>
              <a:r>
                <a:rPr kumimoji="0" lang="en-CA" sz="1398" b="1" i="0" u="none" strike="noStrike" kern="0" cap="none" spc="0" normalizeH="0" baseline="0" noProof="0" dirty="0">
                  <a:ln>
                    <a:noFill/>
                  </a:ln>
                  <a:solidFill>
                    <a:srgbClr val="000000"/>
                  </a:solidFill>
                  <a:effectLst/>
                  <a:uLnTx/>
                  <a:uFillTx/>
                  <a:cs typeface="Times New Roman"/>
                </a:rPr>
                <a:t>BC</a:t>
              </a:r>
              <a:r>
                <a:rPr kumimoji="0" lang="en-CA" sz="1398" b="1" i="0" u="none" strike="noStrike" kern="0" cap="none" spc="0" normalizeH="0" baseline="0" noProof="0" dirty="0">
                  <a:ln>
                    <a:noFill/>
                  </a:ln>
                  <a:solidFill>
                    <a:srgbClr val="000000"/>
                  </a:solidFill>
                  <a:effectLst/>
                  <a:uLnTx/>
                  <a:uFillTx/>
                  <a:latin typeface="Times New Roman"/>
                  <a:cs typeface="Times New Roman"/>
                </a:rPr>
                <a:t> </a:t>
              </a:r>
              <a:r>
                <a:rPr kumimoji="0" lang="en-CA" sz="1398" b="1" i="0" u="none" strike="noStrike" kern="0" cap="none" spc="0" normalizeH="0" baseline="0" noProof="0" dirty="0">
                  <a:ln>
                    <a:noFill/>
                  </a:ln>
                  <a:solidFill>
                    <a:srgbClr val="000000"/>
                  </a:solidFill>
                  <a:effectLst/>
                  <a:uLnTx/>
                  <a:uFillTx/>
                  <a:cs typeface="Times New Roman"/>
                </a:rPr>
                <a:t>Station</a:t>
              </a:r>
            </a:p>
            <a:p>
              <a:pPr marL="0" marR="0" lvl="0" indent="0" defTabSz="914400" eaLnBrk="1" fontAlgn="auto" latinLnBrk="0" hangingPunct="1">
                <a:lnSpc>
                  <a:spcPts val="161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12" name="TextBox 6">
              <a:extLst>
                <a:ext uri="{FF2B5EF4-FFF2-40B4-BE49-F238E27FC236}">
                  <a16:creationId xmlns:a16="http://schemas.microsoft.com/office/drawing/2014/main" id="{D267C502-AAA7-172D-B069-6B5F1B1B583C}"/>
                </a:ext>
              </a:extLst>
            </p:cNvPr>
            <p:cNvSpPr txBox="1"/>
            <p:nvPr/>
          </p:nvSpPr>
          <p:spPr>
            <a:xfrm>
              <a:off x="10933449" y="2925585"/>
              <a:ext cx="698909" cy="419987"/>
            </a:xfrm>
            <a:prstGeom prst="rect">
              <a:avLst/>
            </a:prstGeom>
            <a:noFill/>
          </p:spPr>
          <p:txBody>
            <a:bodyPr vert="horz" wrap="none" lIns="0" tIns="0" rIns="0" bIns="0" rtlCol="0">
              <a:spAutoFit/>
            </a:bodyPr>
            <a:lstStyle/>
            <a:p>
              <a:pPr marL="0" marR="0" lvl="0" indent="0" defTabSz="914400" eaLnBrk="1" fontAlgn="auto" latinLnBrk="0" hangingPunct="1">
                <a:lnSpc>
                  <a:spcPts val="1610"/>
                </a:lnSpc>
                <a:spcBef>
                  <a:spcPts val="0"/>
                </a:spcBef>
                <a:spcAft>
                  <a:spcPts val="0"/>
                </a:spcAft>
                <a:buClrTx/>
                <a:buSzTx/>
                <a:buFontTx/>
                <a:buNone/>
                <a:tabLst/>
                <a:defRPr/>
              </a:pPr>
              <a:r>
                <a:rPr kumimoji="0" lang="en-CA" sz="1398" b="1" i="0" u="none" strike="noStrike" kern="0" cap="none" spc="0" normalizeH="0" baseline="0" noProof="0" dirty="0">
                  <a:ln>
                    <a:noFill/>
                  </a:ln>
                  <a:solidFill>
                    <a:srgbClr val="44546A"/>
                  </a:solidFill>
                  <a:effectLst/>
                  <a:uLnTx/>
                  <a:uFillTx/>
                  <a:latin typeface="Calibri Light" panose="020F0302020204030204"/>
                  <a:cs typeface="Times New Roman"/>
                </a:rPr>
                <a:t>Country B</a:t>
              </a:r>
            </a:p>
            <a:p>
              <a:pPr marL="0" marR="0" lvl="0" indent="0" defTabSz="914400" eaLnBrk="1" fontAlgn="auto" latinLnBrk="0" hangingPunct="1">
                <a:lnSpc>
                  <a:spcPts val="161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13" name="TextBox 6">
              <a:extLst>
                <a:ext uri="{FF2B5EF4-FFF2-40B4-BE49-F238E27FC236}">
                  <a16:creationId xmlns:a16="http://schemas.microsoft.com/office/drawing/2014/main" id="{CAD95178-A91E-820B-B3C7-630AB3BE706C}"/>
                </a:ext>
              </a:extLst>
            </p:cNvPr>
            <p:cNvSpPr txBox="1"/>
            <p:nvPr/>
          </p:nvSpPr>
          <p:spPr>
            <a:xfrm>
              <a:off x="10933449" y="3919901"/>
              <a:ext cx="1189112" cy="419987"/>
            </a:xfrm>
            <a:prstGeom prst="rect">
              <a:avLst/>
            </a:prstGeom>
            <a:noFill/>
          </p:spPr>
          <p:txBody>
            <a:bodyPr vert="horz" wrap="square" lIns="0" tIns="0" rIns="0" bIns="0" rtlCol="0">
              <a:spAutoFit/>
            </a:bodyPr>
            <a:lstStyle/>
            <a:p>
              <a:pPr marL="0" marR="0" lvl="0" indent="0" defTabSz="914400" eaLnBrk="1" fontAlgn="auto" latinLnBrk="0" hangingPunct="1">
                <a:lnSpc>
                  <a:spcPts val="1610"/>
                </a:lnSpc>
                <a:spcBef>
                  <a:spcPts val="0"/>
                </a:spcBef>
                <a:spcAft>
                  <a:spcPts val="0"/>
                </a:spcAft>
                <a:buClrTx/>
                <a:buSzTx/>
                <a:buFontTx/>
                <a:buNone/>
                <a:tabLst/>
                <a:defRPr/>
              </a:pPr>
              <a:r>
                <a:rPr kumimoji="0" lang="en-CA" sz="1398" b="1" i="0" u="none" strike="noStrike" kern="0" cap="none" spc="0" normalizeH="0" baseline="0" noProof="0" dirty="0">
                  <a:ln>
                    <a:noFill/>
                  </a:ln>
                  <a:solidFill>
                    <a:srgbClr val="44546A"/>
                  </a:solidFill>
                  <a:effectLst/>
                  <a:uLnTx/>
                  <a:uFillTx/>
                  <a:latin typeface="Calibri Light" panose="020F0302020204030204"/>
                  <a:cs typeface="Times New Roman"/>
                </a:rPr>
                <a:t>Country A</a:t>
              </a:r>
            </a:p>
            <a:p>
              <a:pPr marL="0" marR="0" lvl="0" indent="0" defTabSz="914400" eaLnBrk="1" fontAlgn="auto" latinLnBrk="0" hangingPunct="1">
                <a:lnSpc>
                  <a:spcPts val="161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2" name="Text Placeholder 1">
            <a:extLst>
              <a:ext uri="{FF2B5EF4-FFF2-40B4-BE49-F238E27FC236}">
                <a16:creationId xmlns:a16="http://schemas.microsoft.com/office/drawing/2014/main" id="{684F2F86-6203-D8F5-DD4D-0008575BCBE2}"/>
              </a:ext>
            </a:extLst>
          </p:cNvPr>
          <p:cNvSpPr>
            <a:spLocks noGrp="1"/>
          </p:cNvSpPr>
          <p:nvPr>
            <p:ph type="body" sz="quarter" idx="12"/>
          </p:nvPr>
        </p:nvSpPr>
        <p:spPr>
          <a:xfrm>
            <a:off x="614782" y="355059"/>
            <a:ext cx="8084371" cy="374209"/>
          </a:xfrm>
        </p:spPr>
        <p:txBody>
          <a:bodyPr/>
          <a:lstStyle/>
          <a:p>
            <a:r>
              <a:rPr lang="en-GB" dirty="0"/>
              <a:t>Article 4 – Coordination with other Sound/TV broadcasting services VHF-FM</a:t>
            </a:r>
          </a:p>
        </p:txBody>
      </p:sp>
      <p:sp>
        <p:nvSpPr>
          <p:cNvPr id="3" name="Text Placeholder 2">
            <a:extLst>
              <a:ext uri="{FF2B5EF4-FFF2-40B4-BE49-F238E27FC236}">
                <a16:creationId xmlns:a16="http://schemas.microsoft.com/office/drawing/2014/main" id="{CDD864B1-AC26-7E14-167D-DB0BAC102BC7}"/>
              </a:ext>
            </a:extLst>
          </p:cNvPr>
          <p:cNvSpPr>
            <a:spLocks noGrp="1"/>
          </p:cNvSpPr>
          <p:nvPr>
            <p:ph type="body" sz="quarter" idx="13"/>
          </p:nvPr>
        </p:nvSpPr>
        <p:spPr>
          <a:xfrm>
            <a:off x="614363" y="1524739"/>
            <a:ext cx="5743600" cy="3353486"/>
          </a:xfrm>
        </p:spPr>
        <p:txBody>
          <a:bodyPr/>
          <a:lstStyle/>
          <a:p>
            <a:pPr lvl="0">
              <a:lnSpc>
                <a:spcPct val="100000"/>
              </a:lnSpc>
            </a:pPr>
            <a:r>
              <a:rPr lang="en-US" noProof="0" dirty="0"/>
              <a:t>Distance between the broadcasting station and the nearest point on the boundary of any other administration shall be used to identify administrations whose sound broadcasting services may be considered as affected</a:t>
            </a:r>
          </a:p>
          <a:p>
            <a:pPr lvl="0">
              <a:lnSpc>
                <a:spcPct val="100000"/>
              </a:lnSpc>
            </a:pPr>
            <a:endParaRPr lang="en-US" noProof="0" dirty="0"/>
          </a:p>
        </p:txBody>
      </p:sp>
    </p:spTree>
    <p:extLst>
      <p:ext uri="{BB962C8B-B14F-4D97-AF65-F5344CB8AC3E}">
        <p14:creationId xmlns:p14="http://schemas.microsoft.com/office/powerpoint/2010/main" val="38933023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CEE205A9-4133-437F-AA57-3F8B18D9290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20BCD90392CE4983D33C8AE8606CB9" ma:contentTypeVersion="12" ma:contentTypeDescription="Create a new document." ma:contentTypeScope="" ma:versionID="47c1c4d6c5951c51303c0c05432f351e">
  <xsd:schema xmlns:xsd="http://www.w3.org/2001/XMLSchema" xmlns:xs="http://www.w3.org/2001/XMLSchema" xmlns:p="http://schemas.microsoft.com/office/2006/metadata/properties" xmlns:ns2="4c272582-4164-40b3-8c4b-3c1a04c8dc1b" xmlns:ns3="d5af11f5-2ba6-4db2-9f85-fe00cbec1a23" targetNamespace="http://schemas.microsoft.com/office/2006/metadata/properties" ma:root="true" ma:fieldsID="059d189e778b62827fd879d95c6e0a1d" ns2:_="" ns3:_="">
    <xsd:import namespace="4c272582-4164-40b3-8c4b-3c1a04c8dc1b"/>
    <xsd:import namespace="d5af11f5-2ba6-4db2-9f85-fe00cbec1a2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272582-4164-40b3-8c4b-3c1a04c8dc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5af11f5-2ba6-4db2-9f85-fe00cbec1a2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328EC2-A03B-4AB6-94C4-185DFE6A10FF}">
  <ds:schemaRefs>
    <ds:schemaRef ds:uri="http://schemas.microsoft.com/sharepoint/v3/contenttype/forms"/>
  </ds:schemaRefs>
</ds:datastoreItem>
</file>

<file path=customXml/itemProps2.xml><?xml version="1.0" encoding="utf-8"?>
<ds:datastoreItem xmlns:ds="http://schemas.openxmlformats.org/officeDocument/2006/customXml" ds:itemID="{8F40C6C5-9790-47F6-ABC0-CD3515183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272582-4164-40b3-8c4b-3c1a04c8dc1b"/>
    <ds:schemaRef ds:uri="d5af11f5-2ba6-4db2-9f85-fe00cbec1a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1124</TotalTime>
  <Words>1547</Words>
  <Application>Microsoft Office PowerPoint</Application>
  <PresentationFormat>Widescreen</PresentationFormat>
  <Paragraphs>192</Paragraphs>
  <Slides>24</Slides>
  <Notes>3</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24</vt:i4>
      </vt:variant>
    </vt:vector>
  </HeadingPairs>
  <TitlesOfParts>
    <vt:vector size="37" baseType="lpstr">
      <vt:lpstr>Aptos</vt:lpstr>
      <vt:lpstr>Arial</vt:lpstr>
      <vt:lpstr>Avenir Nxt2 W1G</vt:lpstr>
      <vt:lpstr>AvenirNext LT Pro Regular</vt:lpstr>
      <vt:lpstr>Calibri</vt:lpstr>
      <vt:lpstr>Calibri Light</vt:lpstr>
      <vt:lpstr>Gill Sans MT</vt:lpstr>
      <vt:lpstr>Times New Roman</vt:lpstr>
      <vt:lpstr>Verdana</vt:lpstr>
      <vt:lpstr>Wingdings</vt:lpstr>
      <vt:lpstr>Office Theme</vt:lpstr>
      <vt:lpstr>Custom Design</vt:lpstr>
      <vt:lpstr>1_ITU Theme - Page Numbers</vt:lpstr>
      <vt:lpstr>GE84 Agreement Procedures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Rollet, Stephane</dc:creator>
  <cp:lastModifiedBy>Ebdelli, Hakim</cp:lastModifiedBy>
  <cp:revision>47</cp:revision>
  <dcterms:created xsi:type="dcterms:W3CDTF">2020-08-21T13:58:39Z</dcterms:created>
  <dcterms:modified xsi:type="dcterms:W3CDTF">2024-10-21T09:14:22Z</dcterms:modified>
</cp:coreProperties>
</file>