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tags/tag9.xml" ContentType="application/vnd.openxmlformats-officedocument.presentationml.tags+xml"/>
  <Override PartName="/ppt/notesSlides/notesSlide15.xml" ContentType="application/vnd.openxmlformats-officedocument.presentationml.notesSlide+xml"/>
  <Override PartName="/ppt/tags/tag10.xml" ContentType="application/vnd.openxmlformats-officedocument.presentationml.tags+xml"/>
  <Override PartName="/ppt/notesSlides/notesSlide16.xml" ContentType="application/vnd.openxmlformats-officedocument.presentationml.notesSlide+xml"/>
  <Override PartName="/ppt/tags/tag11.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2.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28" r:id="rId1"/>
  </p:sldMasterIdLst>
  <p:notesMasterIdLst>
    <p:notesMasterId r:id="rId37"/>
  </p:notesMasterIdLst>
  <p:handoutMasterIdLst>
    <p:handoutMasterId r:id="rId38"/>
  </p:handoutMasterIdLst>
  <p:sldIdLst>
    <p:sldId id="256" r:id="rId2"/>
    <p:sldId id="506" r:id="rId3"/>
    <p:sldId id="509" r:id="rId4"/>
    <p:sldId id="498" r:id="rId5"/>
    <p:sldId id="507" r:id="rId6"/>
    <p:sldId id="573" r:id="rId7"/>
    <p:sldId id="574" r:id="rId8"/>
    <p:sldId id="575" r:id="rId9"/>
    <p:sldId id="449" r:id="rId10"/>
    <p:sldId id="442" r:id="rId11"/>
    <p:sldId id="554" r:id="rId12"/>
    <p:sldId id="537" r:id="rId13"/>
    <p:sldId id="391" r:id="rId14"/>
    <p:sldId id="483" r:id="rId15"/>
    <p:sldId id="539" r:id="rId16"/>
    <p:sldId id="472" r:id="rId17"/>
    <p:sldId id="543" r:id="rId18"/>
    <p:sldId id="418" r:id="rId19"/>
    <p:sldId id="555" r:id="rId20"/>
    <p:sldId id="553" r:id="rId21"/>
    <p:sldId id="401" r:id="rId22"/>
    <p:sldId id="547" r:id="rId23"/>
    <p:sldId id="550" r:id="rId24"/>
    <p:sldId id="586" r:id="rId25"/>
    <p:sldId id="581" r:id="rId26"/>
    <p:sldId id="592" r:id="rId27"/>
    <p:sldId id="588" r:id="rId28"/>
    <p:sldId id="556" r:id="rId29"/>
    <p:sldId id="591" r:id="rId30"/>
    <p:sldId id="546" r:id="rId31"/>
    <p:sldId id="412" r:id="rId32"/>
    <p:sldId id="563" r:id="rId33"/>
    <p:sldId id="559" r:id="rId34"/>
    <p:sldId id="560" r:id="rId35"/>
    <p:sldId id="561" r:id="rId36"/>
  </p:sldIdLst>
  <p:sldSz cx="13004800" cy="9753600"/>
  <p:notesSz cx="6858000" cy="9144000"/>
  <p:defaultTextStyle>
    <a:defPPr>
      <a:defRPr lang="en-US"/>
    </a:defPPr>
    <a:lvl1pPr algn="ctr" rtl="0" fontAlgn="base">
      <a:spcBef>
        <a:spcPct val="0"/>
      </a:spcBef>
      <a:spcAft>
        <a:spcPct val="0"/>
      </a:spcAft>
      <a:defRPr sz="4300" kern="1200">
        <a:solidFill>
          <a:srgbClr val="000000"/>
        </a:solidFill>
        <a:latin typeface="Gill Sans" charset="0"/>
        <a:ea typeface="ヒラギノ角ゴ ProN W3" charset="0"/>
        <a:cs typeface="ヒラギノ角ゴ ProN W3" charset="0"/>
        <a:sym typeface="Gill Sans" charset="0"/>
      </a:defRPr>
    </a:lvl1pPr>
    <a:lvl2pPr marL="457176" algn="ctr" rtl="0" fontAlgn="base">
      <a:spcBef>
        <a:spcPct val="0"/>
      </a:spcBef>
      <a:spcAft>
        <a:spcPct val="0"/>
      </a:spcAft>
      <a:defRPr sz="4300" kern="1200">
        <a:solidFill>
          <a:srgbClr val="000000"/>
        </a:solidFill>
        <a:latin typeface="Gill Sans" charset="0"/>
        <a:ea typeface="ヒラギノ角ゴ ProN W3" charset="0"/>
        <a:cs typeface="ヒラギノ角ゴ ProN W3" charset="0"/>
        <a:sym typeface="Gill Sans" charset="0"/>
      </a:defRPr>
    </a:lvl2pPr>
    <a:lvl3pPr marL="914354" algn="ctr" rtl="0" fontAlgn="base">
      <a:spcBef>
        <a:spcPct val="0"/>
      </a:spcBef>
      <a:spcAft>
        <a:spcPct val="0"/>
      </a:spcAft>
      <a:defRPr sz="4300" kern="1200">
        <a:solidFill>
          <a:srgbClr val="000000"/>
        </a:solidFill>
        <a:latin typeface="Gill Sans" charset="0"/>
        <a:ea typeface="ヒラギノ角ゴ ProN W3" charset="0"/>
        <a:cs typeface="ヒラギノ角ゴ ProN W3" charset="0"/>
        <a:sym typeface="Gill Sans" charset="0"/>
      </a:defRPr>
    </a:lvl3pPr>
    <a:lvl4pPr marL="1371530" algn="ctr" rtl="0" fontAlgn="base">
      <a:spcBef>
        <a:spcPct val="0"/>
      </a:spcBef>
      <a:spcAft>
        <a:spcPct val="0"/>
      </a:spcAft>
      <a:defRPr sz="4300" kern="1200">
        <a:solidFill>
          <a:srgbClr val="000000"/>
        </a:solidFill>
        <a:latin typeface="Gill Sans" charset="0"/>
        <a:ea typeface="ヒラギノ角ゴ ProN W3" charset="0"/>
        <a:cs typeface="ヒラギノ角ゴ ProN W3" charset="0"/>
        <a:sym typeface="Gill Sans" charset="0"/>
      </a:defRPr>
    </a:lvl4pPr>
    <a:lvl5pPr marL="1828706" algn="ctr" rtl="0" fontAlgn="base">
      <a:spcBef>
        <a:spcPct val="0"/>
      </a:spcBef>
      <a:spcAft>
        <a:spcPct val="0"/>
      </a:spcAft>
      <a:defRPr sz="4300" kern="1200">
        <a:solidFill>
          <a:srgbClr val="000000"/>
        </a:solidFill>
        <a:latin typeface="Gill Sans" charset="0"/>
        <a:ea typeface="ヒラギノ角ゴ ProN W3" charset="0"/>
        <a:cs typeface="ヒラギノ角ゴ ProN W3" charset="0"/>
        <a:sym typeface="Gill Sans" charset="0"/>
      </a:defRPr>
    </a:lvl5pPr>
    <a:lvl6pPr marL="2285884" algn="l" defTabSz="914354" rtl="0" eaLnBrk="1" latinLnBrk="0" hangingPunct="1">
      <a:defRPr sz="4300" kern="1200">
        <a:solidFill>
          <a:srgbClr val="000000"/>
        </a:solidFill>
        <a:latin typeface="Gill Sans" charset="0"/>
        <a:ea typeface="ヒラギノ角ゴ ProN W3" charset="0"/>
        <a:cs typeface="ヒラギノ角ゴ ProN W3" charset="0"/>
        <a:sym typeface="Gill Sans" charset="0"/>
      </a:defRPr>
    </a:lvl6pPr>
    <a:lvl7pPr marL="2743060" algn="l" defTabSz="914354" rtl="0" eaLnBrk="1" latinLnBrk="0" hangingPunct="1">
      <a:defRPr sz="4300" kern="1200">
        <a:solidFill>
          <a:srgbClr val="000000"/>
        </a:solidFill>
        <a:latin typeface="Gill Sans" charset="0"/>
        <a:ea typeface="ヒラギノ角ゴ ProN W3" charset="0"/>
        <a:cs typeface="ヒラギノ角ゴ ProN W3" charset="0"/>
        <a:sym typeface="Gill Sans" charset="0"/>
      </a:defRPr>
    </a:lvl7pPr>
    <a:lvl8pPr marL="3200236" algn="l" defTabSz="914354" rtl="0" eaLnBrk="1" latinLnBrk="0" hangingPunct="1">
      <a:defRPr sz="4300" kern="1200">
        <a:solidFill>
          <a:srgbClr val="000000"/>
        </a:solidFill>
        <a:latin typeface="Gill Sans" charset="0"/>
        <a:ea typeface="ヒラギノ角ゴ ProN W3" charset="0"/>
        <a:cs typeface="ヒラギノ角ゴ ProN W3" charset="0"/>
        <a:sym typeface="Gill Sans" charset="0"/>
      </a:defRPr>
    </a:lvl8pPr>
    <a:lvl9pPr marL="3657413" algn="l" defTabSz="914354" rtl="0" eaLnBrk="1" latinLnBrk="0" hangingPunct="1">
      <a:defRPr sz="4300" kern="1200">
        <a:solidFill>
          <a:srgbClr val="000000"/>
        </a:solidFill>
        <a:latin typeface="Gill Sans" charset="0"/>
        <a:ea typeface="ヒラギノ角ゴ ProN W3" charset="0"/>
        <a:cs typeface="ヒラギノ角ゴ ProN W3" charset="0"/>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793" autoAdjust="0"/>
    <p:restoredTop sz="76547" autoAdjust="0"/>
  </p:normalViewPr>
  <p:slideViewPr>
    <p:cSldViewPr>
      <p:cViewPr varScale="1">
        <p:scale>
          <a:sx n="57" d="100"/>
          <a:sy n="57" d="100"/>
        </p:scale>
        <p:origin x="-2592" y="-104"/>
      </p:cViewPr>
      <p:guideLst>
        <p:guide orient="horz" pos="3072"/>
        <p:guide pos="409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371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940F06-8FEE-6A4E-8FB2-EEB304421C41}" type="datetimeFigureOut">
              <a:rPr lang="en-US" smtClean="0"/>
              <a:t>1/3/14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447125-5246-5547-BEF9-D8E99ADD719A}" type="slidenum">
              <a:rPr lang="en-US" smtClean="0"/>
              <a:t>‹#›</a:t>
            </a:fld>
            <a:endParaRPr lang="en-US"/>
          </a:p>
        </p:txBody>
      </p:sp>
    </p:spTree>
    <p:extLst>
      <p:ext uri="{BB962C8B-B14F-4D97-AF65-F5344CB8AC3E}">
        <p14:creationId xmlns:p14="http://schemas.microsoft.com/office/powerpoint/2010/main" val="33343164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7"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698" name="Rectangle 2"/>
          <p:cNvSpPr>
            <a:spLocks noGrp="1" noChangeArrowheads="1"/>
          </p:cNvSpPr>
          <p:nvPr>
            <p:ph type="body" sz="quarter" idx="1"/>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916285775"/>
      </p:ext>
    </p:extLst>
  </p:cSld>
  <p:clrMap bg1="lt1" tx1="dk1" bg2="lt2" tx2="dk2" accent1="accent1" accent2="accent2" accent3="accent3" accent4="accent4" accent5="accent5" accent6="accent6" hlink="hlink" folHlink="folHlink"/>
  <p:hf hdr="0" ftr="0" dt="0"/>
  <p:notesStyle>
    <a:lvl1pPr algn="l" rtl="0" fontAlgn="base">
      <a:spcBef>
        <a:spcPct val="0"/>
      </a:spcBef>
      <a:spcAft>
        <a:spcPct val="0"/>
      </a:spcAft>
      <a:defRPr sz="1100" kern="1200">
        <a:solidFill>
          <a:schemeClr val="tx1"/>
        </a:solidFill>
        <a:latin typeface="Gill Sans" charset="0"/>
        <a:ea typeface="+mn-ea"/>
        <a:cs typeface="+mn-cs"/>
      </a:defRPr>
    </a:lvl1pPr>
    <a:lvl2pPr marL="457176" algn="l" rtl="0" fontAlgn="base">
      <a:spcBef>
        <a:spcPct val="0"/>
      </a:spcBef>
      <a:spcAft>
        <a:spcPct val="0"/>
      </a:spcAft>
      <a:defRPr sz="1100" kern="1200">
        <a:solidFill>
          <a:schemeClr val="tx1"/>
        </a:solidFill>
        <a:latin typeface="Gill Sans" charset="0"/>
        <a:ea typeface="+mn-ea"/>
        <a:cs typeface="+mn-cs"/>
      </a:defRPr>
    </a:lvl2pPr>
    <a:lvl3pPr marL="914354" algn="l" rtl="0" fontAlgn="base">
      <a:spcBef>
        <a:spcPct val="0"/>
      </a:spcBef>
      <a:spcAft>
        <a:spcPct val="0"/>
      </a:spcAft>
      <a:defRPr sz="1100" kern="1200">
        <a:solidFill>
          <a:schemeClr val="tx1"/>
        </a:solidFill>
        <a:latin typeface="Gill Sans" charset="0"/>
        <a:ea typeface="+mn-ea"/>
        <a:cs typeface="+mn-cs"/>
      </a:defRPr>
    </a:lvl3pPr>
    <a:lvl4pPr marL="1371530" algn="l" rtl="0" fontAlgn="base">
      <a:spcBef>
        <a:spcPct val="0"/>
      </a:spcBef>
      <a:spcAft>
        <a:spcPct val="0"/>
      </a:spcAft>
      <a:defRPr sz="1100" kern="1200">
        <a:solidFill>
          <a:schemeClr val="tx1"/>
        </a:solidFill>
        <a:latin typeface="Gill Sans" charset="0"/>
        <a:ea typeface="+mn-ea"/>
        <a:cs typeface="+mn-cs"/>
      </a:defRPr>
    </a:lvl4pPr>
    <a:lvl5pPr marL="1828706" algn="l" rtl="0" fontAlgn="base">
      <a:spcBef>
        <a:spcPct val="0"/>
      </a:spcBef>
      <a:spcAft>
        <a:spcPct val="0"/>
      </a:spcAft>
      <a:defRPr sz="1100" kern="1200">
        <a:solidFill>
          <a:schemeClr val="tx1"/>
        </a:solidFill>
        <a:latin typeface="Gill Sans" charset="0"/>
        <a:ea typeface="+mn-ea"/>
        <a:cs typeface="+mn-cs"/>
      </a:defRPr>
    </a:lvl5pPr>
    <a:lvl6pPr marL="2285884" algn="l" defTabSz="914354" rtl="0" eaLnBrk="1" latinLnBrk="0" hangingPunct="1">
      <a:defRPr sz="1100" kern="1200">
        <a:solidFill>
          <a:schemeClr val="tx1"/>
        </a:solidFill>
        <a:latin typeface="+mn-lt"/>
        <a:ea typeface="+mn-ea"/>
        <a:cs typeface="+mn-cs"/>
      </a:defRPr>
    </a:lvl6pPr>
    <a:lvl7pPr marL="2743060" algn="l" defTabSz="914354" rtl="0" eaLnBrk="1" latinLnBrk="0" hangingPunct="1">
      <a:defRPr sz="1100" kern="1200">
        <a:solidFill>
          <a:schemeClr val="tx1"/>
        </a:solidFill>
        <a:latin typeface="+mn-lt"/>
        <a:ea typeface="+mn-ea"/>
        <a:cs typeface="+mn-cs"/>
      </a:defRPr>
    </a:lvl7pPr>
    <a:lvl8pPr marL="3200236" algn="l" defTabSz="914354" rtl="0" eaLnBrk="1" latinLnBrk="0" hangingPunct="1">
      <a:defRPr sz="1100" kern="1200">
        <a:solidFill>
          <a:schemeClr val="tx1"/>
        </a:solidFill>
        <a:latin typeface="+mn-lt"/>
        <a:ea typeface="+mn-ea"/>
        <a:cs typeface="+mn-cs"/>
      </a:defRPr>
    </a:lvl8pPr>
    <a:lvl9pPr marL="3657413" algn="l" defTabSz="91435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I’m going to talk about Bolt, a tool that we’ve been building in the group to detect and escape infinite loops in unmodified binaries.</a:t>
            </a:r>
          </a:p>
          <a:p>
            <a:r>
              <a:rPr lang="en-US" baseline="0" dirty="0" smtClean="0"/>
              <a:t>----- Meeting Notes (10/17/12 17:01) -----</a:t>
            </a:r>
          </a:p>
          <a:p>
            <a:r>
              <a:rPr lang="en-US" baseline="0" dirty="0" smtClean="0"/>
              <a:t>Change to dollar bill </a:t>
            </a:r>
          </a:p>
          <a:p>
            <a:endParaRPr lang="en-US" dirty="0"/>
          </a:p>
        </p:txBody>
      </p:sp>
    </p:spTree>
    <p:extLst>
      <p:ext uri="{BB962C8B-B14F-4D97-AF65-F5344CB8AC3E}">
        <p14:creationId xmlns:p14="http://schemas.microsoft.com/office/powerpoint/2010/main" val="2837067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Looks silly, but is the result of optimization. Loop </a:t>
            </a:r>
            <a:r>
              <a:rPr lang="en-US" dirty="0" err="1" smtClean="0"/>
              <a:t>unswitching</a:t>
            </a:r>
            <a:r>
              <a:rPr lang="en-US" baseline="0" dirty="0" smtClean="0"/>
              <a:t> </a:t>
            </a:r>
          </a:p>
          <a:p>
            <a:endParaRPr lang="en-US" dirty="0" smtClean="0"/>
          </a:p>
          <a:p>
            <a:endParaRPr lang="en-US" dirty="0" smtClean="0"/>
          </a:p>
          <a:p>
            <a:r>
              <a:rPr lang="en-US" dirty="0" err="1" smtClean="0"/>
              <a:t>Ctcl</a:t>
            </a:r>
            <a:r>
              <a:rPr lang="en-US" dirty="0" smtClean="0"/>
              <a:t>-c</a:t>
            </a:r>
            <a:r>
              <a:rPr lang="en-US" baseline="0" dirty="0" smtClean="0"/>
              <a:t>  (this should be ctrl-alt-delete) strictly speaking</a:t>
            </a:r>
          </a:p>
          <a:p>
            <a:r>
              <a:rPr lang="en-US" baseline="0" dirty="0" err="1" smtClean="0"/>
              <a:t>Gcc</a:t>
            </a:r>
            <a:r>
              <a:rPr lang="en-US" baseline="0" dirty="0" smtClean="0"/>
              <a:t> with optimizations turned on sees that the exit condition is not being changed is tree is NULL.  So, loop immediately returns to the top.</a:t>
            </a:r>
          </a:p>
          <a:p>
            <a:r>
              <a:rPr lang="en-US" baseline="0" dirty="0" smtClean="0"/>
              <a:t>----- Meeting Notes (10/17/12 17:01) -----</a:t>
            </a:r>
          </a:p>
          <a:p>
            <a:r>
              <a:rPr lang="en-US" baseline="0" dirty="0" smtClean="0"/>
              <a:t>Mike </a:t>
            </a:r>
            <a:endParaRPr lang="en-US" dirty="0"/>
          </a:p>
        </p:txBody>
      </p:sp>
    </p:spTree>
    <p:extLst>
      <p:ext uri="{BB962C8B-B14F-4D97-AF65-F5344CB8AC3E}">
        <p14:creationId xmlns:p14="http://schemas.microsoft.com/office/powerpoint/2010/main" val="3790569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Total size of the search space in evaluation.  Break (1 possibility), Unwind with -1, 0, 1, and whatever is in return register</a:t>
            </a:r>
          </a:p>
        </p:txBody>
      </p:sp>
    </p:spTree>
    <p:extLst>
      <p:ext uri="{BB962C8B-B14F-4D97-AF65-F5344CB8AC3E}">
        <p14:creationId xmlns:p14="http://schemas.microsoft.com/office/powerpoint/2010/main" val="2607413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0" indent="0">
              <a:spcBef>
                <a:spcPts val="2400"/>
              </a:spcBef>
              <a:buFontTx/>
              <a:buNone/>
            </a:pPr>
            <a:endParaRPr lang="en-US" sz="4200" dirty="0">
              <a:solidFill>
                <a:srgbClr val="000000"/>
              </a:solidFill>
              <a:ea typeface="Gill Sans" charset="0"/>
              <a:cs typeface="Gill Sans" charset="0"/>
              <a:sym typeface="Gill San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we didn’t do any selection of infinite</a:t>
            </a:r>
            <a:r>
              <a:rPr lang="en-US" baseline="0" dirty="0" smtClean="0"/>
              <a:t> loops. </a:t>
            </a:r>
          </a:p>
          <a:p>
            <a:r>
              <a:rPr lang="en-US" baseline="0" dirty="0" smtClean="0"/>
              <a:t>Methodology:</a:t>
            </a:r>
          </a:p>
          <a:p>
            <a:endParaRPr lang="en-US" baseline="0" dirty="0" smtClean="0"/>
          </a:p>
          <a:p>
            <a:r>
              <a:rPr lang="en-US" baseline="0" dirty="0" smtClean="0"/>
              <a:t>What timeout did we use?</a:t>
            </a:r>
          </a:p>
          <a:p>
            <a:r>
              <a:rPr lang="en-US" dirty="0" smtClean="0"/>
              <a:t>10 seconds of execution time our 10^5</a:t>
            </a:r>
            <a:r>
              <a:rPr lang="en-US" baseline="0" dirty="0" smtClean="0"/>
              <a:t> analyzed instructions.</a:t>
            </a:r>
          </a:p>
          <a:p>
            <a:endParaRPr lang="en-US" baseline="0" dirty="0" smtClean="0"/>
          </a:p>
          <a:p>
            <a:endParaRPr lang="en-US" dirty="0"/>
          </a:p>
        </p:txBody>
      </p:sp>
    </p:spTree>
    <p:extLst>
      <p:ext uri="{BB962C8B-B14F-4D97-AF65-F5344CB8AC3E}">
        <p14:creationId xmlns:p14="http://schemas.microsoft.com/office/powerpoint/2010/main" val="3135326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a:t>
            </a:r>
            <a:r>
              <a:rPr lang="en-US" baseline="0" dirty="0" smtClean="0"/>
              <a:t> the actual slide, just the narrative we would like to have in here. </a:t>
            </a:r>
          </a:p>
          <a:p>
            <a:endParaRPr lang="en-US" baseline="0" dirty="0" smtClean="0"/>
          </a:p>
          <a:p>
            <a:pPr algn="l"/>
            <a:r>
              <a:rPr lang="en-US" baseline="0" dirty="0" smtClean="0"/>
              <a:t>Total number of iterations</a:t>
            </a:r>
          </a:p>
          <a:p>
            <a:pPr algn="l"/>
            <a:r>
              <a:rPr lang="en-US" baseline="0" dirty="0" smtClean="0"/>
              <a:t>Total Memory consumption for successfully detected loops.</a:t>
            </a:r>
          </a:p>
          <a:p>
            <a:pPr algn="l"/>
            <a:endParaRPr lang="en-US" baseline="0" dirty="0" smtClean="0"/>
          </a:p>
          <a:p>
            <a:pPr algn="l"/>
            <a:r>
              <a:rPr lang="en-US" baseline="0" dirty="0" err="1" smtClean="0"/>
              <a:t>Php</a:t>
            </a:r>
            <a:r>
              <a:rPr lang="en-US" baseline="0" dirty="0" smtClean="0"/>
              <a:t>, per iteration = 128  + 688</a:t>
            </a:r>
          </a:p>
          <a:p>
            <a:pPr algn="l"/>
            <a:r>
              <a:rPr lang="en-US" baseline="0" dirty="0" smtClean="0"/>
              <a:t>Pam, per iteration = 192 + 0</a:t>
            </a:r>
          </a:p>
          <a:p>
            <a:pPr algn="l"/>
            <a:endParaRPr lang="en-US" baseline="0" dirty="0" smtClean="0"/>
          </a:p>
          <a:p>
            <a:pPr algn="l"/>
            <a:r>
              <a:rPr lang="en-US" baseline="0" dirty="0" err="1" smtClean="0"/>
              <a:t>Php</a:t>
            </a:r>
            <a:r>
              <a:rPr lang="en-US" baseline="0" dirty="0" smtClean="0"/>
              <a:t> iterations = 4</a:t>
            </a:r>
          </a:p>
          <a:p>
            <a:pPr algn="l"/>
            <a:r>
              <a:rPr lang="en-US" baseline="0" dirty="0" smtClean="0"/>
              <a:t>Pam iterations = ?</a:t>
            </a:r>
          </a:p>
          <a:p>
            <a:pPr algn="l"/>
            <a:r>
              <a:rPr lang="en-US" baseline="0" dirty="0" smtClean="0"/>
              <a:t>----- Meeting Notes (10/19/12 17:40) -----</a:t>
            </a:r>
          </a:p>
          <a:p>
            <a:pPr algn="l"/>
            <a:r>
              <a:rPr lang="en-US" baseline="0" dirty="0" smtClean="0"/>
              <a:t>attach to the process pin</a:t>
            </a:r>
          </a:p>
        </p:txBody>
      </p:sp>
    </p:spTree>
    <p:extLst>
      <p:ext uri="{BB962C8B-B14F-4D97-AF65-F5344CB8AC3E}">
        <p14:creationId xmlns:p14="http://schemas.microsoft.com/office/powerpoint/2010/main" val="292570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a:t>
            </a:r>
            <a:r>
              <a:rPr lang="en-US" baseline="0" dirty="0" smtClean="0"/>
              <a:t> the actual slide, just the narrative we would like to have in here. </a:t>
            </a:r>
          </a:p>
          <a:p>
            <a:endParaRPr lang="en-US" baseline="0" dirty="0" smtClean="0"/>
          </a:p>
          <a:p>
            <a:pPr marL="81273" indent="0">
              <a:buNone/>
            </a:pPr>
            <a:r>
              <a:rPr lang="en-US" sz="4800" dirty="0" smtClean="0"/>
              <a:t>Comparison of two escape strategies:</a:t>
            </a:r>
          </a:p>
          <a:p>
            <a:pPr lvl="1">
              <a:buFont typeface="Arial" pitchFamily="34" charset="0"/>
              <a:buChar char="•"/>
            </a:pPr>
            <a:r>
              <a:rPr lang="en-US" dirty="0" smtClean="0"/>
              <a:t>Escaping the loop is better for 4 loops</a:t>
            </a:r>
          </a:p>
          <a:p>
            <a:pPr lvl="1">
              <a:buFont typeface="Arial" pitchFamily="34" charset="0"/>
              <a:buChar char="•"/>
            </a:pPr>
            <a:r>
              <a:rPr lang="en-US" dirty="0" smtClean="0"/>
              <a:t>Escaping the function is better for 7 loops</a:t>
            </a:r>
          </a:p>
          <a:p>
            <a:pPr lvl="1">
              <a:buFont typeface="Arial" pitchFamily="34" charset="0"/>
              <a:buChar char="•"/>
            </a:pPr>
            <a:r>
              <a:rPr lang="en-US" dirty="0" smtClean="0"/>
              <a:t>Both same for 3 loops</a:t>
            </a:r>
          </a:p>
          <a:p>
            <a:endParaRPr lang="en-US" dirty="0"/>
          </a:p>
          <a:p>
            <a:r>
              <a:rPr lang="en-US" dirty="0"/>
              <a:t>----- Meeting Notes (10/17/12 17:35) -----</a:t>
            </a:r>
          </a:p>
          <a:p>
            <a:r>
              <a:rPr lang="en-US" dirty="0"/>
              <a:t>switch order</a:t>
            </a:r>
          </a:p>
          <a:p>
            <a:endParaRPr lang="en-US" dirty="0"/>
          </a:p>
          <a:p>
            <a:r>
              <a:rPr lang="en-US" dirty="0"/>
              <a:t>continues to output productively  </a:t>
            </a:r>
          </a:p>
          <a:p>
            <a:r>
              <a:rPr lang="en-US" dirty="0"/>
              <a:t>compare with popper. </a:t>
            </a:r>
          </a:p>
        </p:txBody>
      </p:sp>
    </p:spTree>
    <p:extLst>
      <p:ext uri="{BB962C8B-B14F-4D97-AF65-F5344CB8AC3E}">
        <p14:creationId xmlns:p14="http://schemas.microsoft.com/office/powerpoint/2010/main" val="292570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base" latinLnBrk="0" hangingPunct="1">
              <a:lnSpc>
                <a:spcPct val="100000"/>
              </a:lnSpc>
              <a:spcBef>
                <a:spcPct val="0"/>
              </a:spcBef>
              <a:spcAft>
                <a:spcPct val="0"/>
              </a:spcAft>
              <a:buClrTx/>
              <a:buSzTx/>
              <a:buFontTx/>
              <a:buNone/>
              <a:tabLst/>
              <a:defRPr/>
            </a:pPr>
            <a:endParaRPr lang="en-US" baseline="0" smtClean="0"/>
          </a:p>
          <a:p>
            <a:endParaRPr lang="en-US" baseline="0" smtClean="0"/>
          </a:p>
          <a:p>
            <a:endParaRPr lang="en-US" baseline="0" smtClean="0"/>
          </a:p>
          <a:p>
            <a:endParaRPr lang="en-US" baseline="0" smtClean="0"/>
          </a:p>
          <a:p>
            <a:pPr marL="81273" indent="0">
              <a:spcBef>
                <a:spcPts val="3000"/>
              </a:spcBef>
              <a:buNone/>
            </a:pPr>
            <a:r>
              <a:rPr lang="en-US" sz="5000" smtClean="0"/>
              <a:t>Long Running Computation</a:t>
            </a:r>
          </a:p>
          <a:p>
            <a:pPr lvl="1">
              <a:buFont typeface="Arial" pitchFamily="34" charset="0"/>
              <a:buChar char="•"/>
            </a:pPr>
            <a:r>
              <a:rPr lang="en-US" sz="4200" smtClean="0"/>
              <a:t>Malformed input file field (poppler) or </a:t>
            </a:r>
            <a:br>
              <a:rPr lang="en-US" sz="4200" smtClean="0"/>
            </a:br>
            <a:r>
              <a:rPr lang="en-US" sz="4200" smtClean="0"/>
              <a:t>inefficient algorithm (gawk)</a:t>
            </a:r>
          </a:p>
          <a:p>
            <a:endParaRPr lang="en-US" smtClean="0"/>
          </a:p>
          <a:p>
            <a:r>
              <a:rPr lang="en-US" smtClean="0"/>
              <a:t>----- Meeting Notes (10/17/12 17:35) -----</a:t>
            </a:r>
          </a:p>
          <a:p>
            <a:r>
              <a:rPr lang="en-US" smtClean="0"/>
              <a:t>isolated </a:t>
            </a:r>
          </a:p>
          <a:p>
            <a:endParaRPr lang="en-US" smtClean="0"/>
          </a:p>
          <a:p>
            <a:r>
              <a:rPr lang="en-US" smtClean="0"/>
              <a:t>fsa to illustrate</a:t>
            </a:r>
          </a:p>
          <a:p>
            <a:endParaRPr lang="en-US" smtClean="0"/>
          </a:p>
          <a:p>
            <a:r>
              <a:rPr lang="en-US" smtClean="0"/>
              <a:t>state, unwind to go back and then jump to processing.</a:t>
            </a:r>
          </a:p>
          <a:p>
            <a:endParaRPr lang="en-US" dirty="0"/>
          </a:p>
        </p:txBody>
      </p:sp>
    </p:spTree>
    <p:extLst>
      <p:ext uri="{BB962C8B-B14F-4D97-AF65-F5344CB8AC3E}">
        <p14:creationId xmlns:p14="http://schemas.microsoft.com/office/powerpoint/2010/main" val="292570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base" latinLnBrk="0" hangingPunct="1">
              <a:lnSpc>
                <a:spcPct val="100000"/>
              </a:lnSpc>
              <a:spcBef>
                <a:spcPct val="0"/>
              </a:spcBef>
              <a:spcAft>
                <a:spcPct val="0"/>
              </a:spcAft>
              <a:buClrTx/>
              <a:buSzTx/>
              <a:buFontTx/>
              <a:buNone/>
              <a:tabLst/>
              <a:defRPr/>
            </a:pPr>
            <a:endParaRPr lang="en-US" baseline="0" smtClean="0"/>
          </a:p>
          <a:p>
            <a:endParaRPr lang="en-US" baseline="0" smtClean="0"/>
          </a:p>
          <a:p>
            <a:endParaRPr lang="en-US" baseline="0" smtClean="0"/>
          </a:p>
          <a:p>
            <a:endParaRPr lang="en-US" baseline="0" smtClean="0"/>
          </a:p>
          <a:p>
            <a:pPr marL="81273" indent="0">
              <a:spcBef>
                <a:spcPts val="3000"/>
              </a:spcBef>
              <a:buNone/>
            </a:pPr>
            <a:r>
              <a:rPr lang="en-US" sz="5000" smtClean="0"/>
              <a:t>Long Running Computation</a:t>
            </a:r>
          </a:p>
          <a:p>
            <a:pPr lvl="1">
              <a:buFont typeface="Arial" pitchFamily="34" charset="0"/>
              <a:buChar char="•"/>
            </a:pPr>
            <a:r>
              <a:rPr lang="en-US" sz="4200" smtClean="0"/>
              <a:t>Malformed input file field (poppler) or </a:t>
            </a:r>
            <a:br>
              <a:rPr lang="en-US" sz="4200" smtClean="0"/>
            </a:br>
            <a:r>
              <a:rPr lang="en-US" sz="4200" smtClean="0"/>
              <a:t>inefficient algorithm (gawk)</a:t>
            </a:r>
          </a:p>
          <a:p>
            <a:endParaRPr lang="en-US" smtClean="0"/>
          </a:p>
          <a:p>
            <a:r>
              <a:rPr lang="en-US" smtClean="0"/>
              <a:t>----- Meeting Notes (10/17/12 17:35) -----</a:t>
            </a:r>
          </a:p>
          <a:p>
            <a:r>
              <a:rPr lang="en-US" smtClean="0"/>
              <a:t>isolated </a:t>
            </a:r>
          </a:p>
          <a:p>
            <a:endParaRPr lang="en-US" smtClean="0"/>
          </a:p>
          <a:p>
            <a:r>
              <a:rPr lang="en-US" smtClean="0"/>
              <a:t>fsa to illustrate</a:t>
            </a:r>
          </a:p>
          <a:p>
            <a:endParaRPr lang="en-US" smtClean="0"/>
          </a:p>
          <a:p>
            <a:r>
              <a:rPr lang="en-US" smtClean="0"/>
              <a:t>state, unwind to go back and then jump to processing.</a:t>
            </a:r>
          </a:p>
          <a:p>
            <a:endParaRPr lang="en-US" dirty="0"/>
          </a:p>
        </p:txBody>
      </p:sp>
    </p:spTree>
    <p:extLst>
      <p:ext uri="{BB962C8B-B14F-4D97-AF65-F5344CB8AC3E}">
        <p14:creationId xmlns:p14="http://schemas.microsoft.com/office/powerpoint/2010/main" val="29257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55067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993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endParaRPr lang="en-US" sz="2200" dirty="0">
              <a:latin typeface="Lucida Grande" charset="0"/>
              <a:ea typeface="Lucida Grande" charset="0"/>
              <a:cs typeface="Lucida Grande" charset="0"/>
              <a:sym typeface="Lucida Grande"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I’m going to talk about Bolt, a tool that we’ve been building in the group to detect and escape infinite loops in unmodified binaries.</a:t>
            </a:r>
          </a:p>
          <a:p>
            <a:r>
              <a:rPr lang="en-US" baseline="0" dirty="0" smtClean="0"/>
              <a:t>----- Meeting Notes (10/17/12 17:01) -----</a:t>
            </a:r>
          </a:p>
          <a:p>
            <a:r>
              <a:rPr lang="en-US" baseline="0" dirty="0" smtClean="0"/>
              <a:t>Change to dollar bill </a:t>
            </a:r>
          </a:p>
          <a:p>
            <a:endParaRPr lang="en-US" dirty="0"/>
          </a:p>
        </p:txBody>
      </p:sp>
    </p:spTree>
    <p:extLst>
      <p:ext uri="{BB962C8B-B14F-4D97-AF65-F5344CB8AC3E}">
        <p14:creationId xmlns:p14="http://schemas.microsoft.com/office/powerpoint/2010/main" val="2837067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doesn’t have to</a:t>
            </a:r>
            <a:r>
              <a:rPr lang="en-US" baseline="0" dirty="0" smtClean="0"/>
              <a:t> be the only option for dealing with unresponsive programs. Instead we can use techniques like bolt to exploit the natural resiliency of an application, to make it give us the answer that we want.</a:t>
            </a:r>
            <a:endParaRPr lang="en-US" dirty="0"/>
          </a:p>
        </p:txBody>
      </p:sp>
    </p:spTree>
    <p:extLst>
      <p:ext uri="{BB962C8B-B14F-4D97-AF65-F5344CB8AC3E}">
        <p14:creationId xmlns:p14="http://schemas.microsoft.com/office/powerpoint/2010/main" val="2837067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0" indent="0">
              <a:spcBef>
                <a:spcPts val="2400"/>
              </a:spcBef>
              <a:buFontTx/>
              <a:buNone/>
            </a:pPr>
            <a:endParaRPr lang="en-US" sz="4200" dirty="0">
              <a:solidFill>
                <a:srgbClr val="000000"/>
              </a:solidFill>
              <a:ea typeface="Gill Sans" charset="0"/>
              <a:cs typeface="Gill Sans" charset="0"/>
              <a:sym typeface="Gill San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a:t>
            </a:r>
            <a:r>
              <a:rPr lang="en-US" baseline="0" dirty="0" smtClean="0"/>
              <a:t> I’m going to talk about Bolt, a tool that we’ve been building in the group to detect and escape infinite loops in unmodified binaries.</a:t>
            </a:r>
          </a:p>
          <a:p>
            <a:r>
              <a:rPr lang="en-US" baseline="0" dirty="0" smtClean="0"/>
              <a:t>----- Meeting Notes (10/17/12 17:01) -----</a:t>
            </a:r>
          </a:p>
          <a:p>
            <a:r>
              <a:rPr lang="en-US" baseline="0" dirty="0" smtClean="0"/>
              <a:t>Change to dollar bill </a:t>
            </a:r>
          </a:p>
          <a:p>
            <a:endParaRPr lang="en-US" dirty="0"/>
          </a:p>
        </p:txBody>
      </p:sp>
    </p:spTree>
    <p:extLst>
      <p:ext uri="{BB962C8B-B14F-4D97-AF65-F5344CB8AC3E}">
        <p14:creationId xmlns:p14="http://schemas.microsoft.com/office/powerpoint/2010/main" val="2837067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2178541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100" dirty="0" smtClean="0"/>
              <a:t>1.   Take snapshots at each loop iteration</a:t>
            </a:r>
          </a:p>
          <a:p>
            <a:endParaRPr lang="en-US" dirty="0"/>
          </a:p>
        </p:txBody>
      </p:sp>
    </p:spTree>
    <p:extLst>
      <p:ext uri="{BB962C8B-B14F-4D97-AF65-F5344CB8AC3E}">
        <p14:creationId xmlns:p14="http://schemas.microsoft.com/office/powerpoint/2010/main" val="3790569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0" indent="0">
              <a:spcBef>
                <a:spcPts val="2400"/>
              </a:spcBef>
              <a:buFontTx/>
              <a:buNone/>
            </a:pPr>
            <a:endParaRPr lang="en-US" sz="4200" dirty="0">
              <a:solidFill>
                <a:srgbClr val="000000"/>
              </a:solidFill>
              <a:ea typeface="Gill Sans" charset="0"/>
              <a:cs typeface="Gill Sans" charset="0"/>
              <a:sym typeface="Gill San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loop looks</a:t>
            </a:r>
            <a:r>
              <a:rPr lang="en-US" baseline="0" dirty="0" smtClean="0"/>
              <a:t> rather silly, but it is the result of optimization. Not clear what the compiler should do with infinite loops as it may be the intended behavior of the program.  I think its only in the C++0x standard now that infinite loops have undefined behavior.</a:t>
            </a:r>
          </a:p>
          <a:p>
            <a:endParaRPr lang="en-US" dirty="0" smtClean="0"/>
          </a:p>
          <a:p>
            <a:endParaRPr lang="en-US" dirty="0" smtClean="0"/>
          </a:p>
          <a:p>
            <a:r>
              <a:rPr lang="en-US" dirty="0" smtClean="0"/>
              <a:t>Looks silly, but is the result of optimization. Loop </a:t>
            </a:r>
            <a:r>
              <a:rPr lang="en-US" dirty="0" err="1" smtClean="0"/>
              <a:t>unswitching</a:t>
            </a:r>
            <a:r>
              <a:rPr lang="en-US" baseline="0" dirty="0" smtClean="0"/>
              <a:t> </a:t>
            </a:r>
          </a:p>
          <a:p>
            <a:endParaRPr lang="en-US" dirty="0" smtClean="0"/>
          </a:p>
          <a:p>
            <a:endParaRPr lang="en-US" dirty="0" smtClean="0"/>
          </a:p>
          <a:p>
            <a:r>
              <a:rPr lang="en-US" dirty="0" err="1" smtClean="0"/>
              <a:t>Ctcl</a:t>
            </a:r>
            <a:r>
              <a:rPr lang="en-US" dirty="0" smtClean="0"/>
              <a:t>-c</a:t>
            </a:r>
            <a:r>
              <a:rPr lang="en-US" baseline="0" dirty="0" smtClean="0"/>
              <a:t>  (this should be ctrl-alt-delete) strictly speaking</a:t>
            </a:r>
          </a:p>
          <a:p>
            <a:r>
              <a:rPr lang="en-US" baseline="0" dirty="0" err="1" smtClean="0"/>
              <a:t>Gcc</a:t>
            </a:r>
            <a:r>
              <a:rPr lang="en-US" baseline="0" dirty="0" smtClean="0"/>
              <a:t> with optimizations turned on sees that the exit condition is not being changed is tree is NULL.  So, loop immediately returns to the top.</a:t>
            </a:r>
            <a:endParaRPr lang="en-US" dirty="0"/>
          </a:p>
        </p:txBody>
      </p:sp>
    </p:spTree>
    <p:extLst>
      <p:ext uri="{BB962C8B-B14F-4D97-AF65-F5344CB8AC3E}">
        <p14:creationId xmlns:p14="http://schemas.microsoft.com/office/powerpoint/2010/main" val="3790569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err="1" smtClean="0"/>
              <a:t>zSelect</a:t>
            </a:r>
            <a:r>
              <a:rPr lang="en-US" dirty="0" smtClean="0"/>
              <a:t> pivot instruction (instruction in any frame)</a:t>
            </a:r>
          </a:p>
          <a:p>
            <a:pPr lvl="1"/>
            <a:r>
              <a:rPr lang="en-US" dirty="0" err="1" smtClean="0"/>
              <a:t>Rexecute</a:t>
            </a:r>
            <a:r>
              <a:rPr lang="en-US" dirty="0" smtClean="0"/>
              <a:t> pivot in same stack frame</a:t>
            </a:r>
          </a:p>
          <a:p>
            <a:endParaRPr lang="en-US" dirty="0"/>
          </a:p>
        </p:txBody>
      </p:sp>
    </p:spTree>
    <p:extLst>
      <p:ext uri="{BB962C8B-B14F-4D97-AF65-F5344CB8AC3E}">
        <p14:creationId xmlns:p14="http://schemas.microsoft.com/office/powerpoint/2010/main" val="1727804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right you</a:t>
            </a:r>
            <a:r>
              <a:rPr lang="en-US" baseline="0" dirty="0" smtClean="0"/>
              <a:t> see that the states repeat after three iterations</a:t>
            </a:r>
          </a:p>
          <a:p>
            <a:endParaRPr lang="en-US" baseline="0" dirty="0" smtClean="0"/>
          </a:p>
          <a:p>
            <a:endParaRPr lang="en-US" dirty="0"/>
          </a:p>
        </p:txBody>
      </p:sp>
    </p:spTree>
    <p:extLst>
      <p:ext uri="{BB962C8B-B14F-4D97-AF65-F5344CB8AC3E}">
        <p14:creationId xmlns:p14="http://schemas.microsoft.com/office/powerpoint/2010/main" val="48333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5360" y="3029940"/>
            <a:ext cx="11054080" cy="2090702"/>
          </a:xfrm>
        </p:spPr>
        <p:txBody>
          <a:bodyPr/>
          <a:lstStyle>
            <a:lvl1pP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950720" y="5527040"/>
            <a:ext cx="9103360" cy="2492587"/>
          </a:xfrm>
        </p:spPr>
        <p:txBody>
          <a:bodyPr/>
          <a:lstStyle>
            <a:lvl1pPr marL="0" indent="0" algn="ctr">
              <a:buNone/>
              <a:defRPr>
                <a:solidFill>
                  <a:schemeClr val="tx1">
                    <a:tint val="75000"/>
                  </a:schemeClr>
                </a:solidFill>
              </a:defRPr>
            </a:lvl1pPr>
            <a:lvl2pPr marL="650197" indent="0" algn="ctr">
              <a:buNone/>
              <a:defRPr>
                <a:solidFill>
                  <a:schemeClr val="tx1">
                    <a:tint val="75000"/>
                  </a:schemeClr>
                </a:solidFill>
              </a:defRPr>
            </a:lvl2pPr>
            <a:lvl3pPr marL="1300393" indent="0" algn="ctr">
              <a:buNone/>
              <a:defRPr>
                <a:solidFill>
                  <a:schemeClr val="tx1">
                    <a:tint val="75000"/>
                  </a:schemeClr>
                </a:solidFill>
              </a:defRPr>
            </a:lvl3pPr>
            <a:lvl4pPr marL="1950590" indent="0" algn="ctr">
              <a:buNone/>
              <a:defRPr>
                <a:solidFill>
                  <a:schemeClr val="tx1">
                    <a:tint val="75000"/>
                  </a:schemeClr>
                </a:solidFill>
              </a:defRPr>
            </a:lvl4pPr>
            <a:lvl5pPr marL="2600786" indent="0" algn="ctr">
              <a:buNone/>
              <a:defRPr>
                <a:solidFill>
                  <a:schemeClr val="tx1">
                    <a:tint val="75000"/>
                  </a:schemeClr>
                </a:solidFill>
              </a:defRPr>
            </a:lvl5pPr>
            <a:lvl6pPr marL="3250983" indent="0" algn="ctr">
              <a:buNone/>
              <a:defRPr>
                <a:solidFill>
                  <a:schemeClr val="tx1">
                    <a:tint val="75000"/>
                  </a:schemeClr>
                </a:solidFill>
              </a:defRPr>
            </a:lvl6pPr>
            <a:lvl7pPr marL="3901180" indent="0" algn="ctr">
              <a:buNone/>
              <a:defRPr>
                <a:solidFill>
                  <a:schemeClr val="tx1">
                    <a:tint val="75000"/>
                  </a:schemeClr>
                </a:solidFill>
              </a:defRPr>
            </a:lvl7pPr>
            <a:lvl8pPr marL="4551376" indent="0" algn="ctr">
              <a:buNone/>
              <a:defRPr>
                <a:solidFill>
                  <a:schemeClr val="tx1">
                    <a:tint val="75000"/>
                  </a:schemeClr>
                </a:solidFill>
              </a:defRPr>
            </a:lvl8pPr>
            <a:lvl9pPr marL="520157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7/29/2011</a:t>
            </a:r>
            <a:endParaRPr lang="en-US" dirty="0"/>
          </a:p>
        </p:txBody>
      </p:sp>
      <p:sp>
        <p:nvSpPr>
          <p:cNvPr id="5" name="Footer Placeholder 4"/>
          <p:cNvSpPr>
            <a:spLocks noGrp="1"/>
          </p:cNvSpPr>
          <p:nvPr>
            <p:ph type="ftr" sz="quarter" idx="11"/>
          </p:nvPr>
        </p:nvSpPr>
        <p:spPr/>
        <p:txBody>
          <a:bodyPr/>
          <a:lstStyle/>
          <a:p>
            <a:r>
              <a:rPr lang="en-US" smtClean="0"/>
              <a:t>ECOOP 2011</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dirty="0"/>
          </a:p>
        </p:txBody>
      </p:sp>
    </p:spTree>
    <p:extLst>
      <p:ext uri="{BB962C8B-B14F-4D97-AF65-F5344CB8AC3E}">
        <p14:creationId xmlns:p14="http://schemas.microsoft.com/office/powerpoint/2010/main" val="1034271043"/>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7/29/2011</a:t>
            </a:r>
            <a:endParaRPr lang="en-US"/>
          </a:p>
        </p:txBody>
      </p:sp>
      <p:sp>
        <p:nvSpPr>
          <p:cNvPr id="5" name="Footer Placeholder 4"/>
          <p:cNvSpPr>
            <a:spLocks noGrp="1"/>
          </p:cNvSpPr>
          <p:nvPr>
            <p:ph type="ftr" sz="quarter" idx="11"/>
          </p:nvPr>
        </p:nvSpPr>
        <p:spPr/>
        <p:txBody>
          <a:bodyPr/>
          <a:lstStyle/>
          <a:p>
            <a:r>
              <a:rPr lang="en-US" smtClean="0"/>
              <a:t>ECOOP 2011</a:t>
            </a:r>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86311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480" y="390598"/>
            <a:ext cx="2926080" cy="832216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240" y="390598"/>
            <a:ext cx="8561493" cy="83221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7/29/2011</a:t>
            </a:r>
            <a:endParaRPr lang="en-US"/>
          </a:p>
        </p:txBody>
      </p:sp>
      <p:sp>
        <p:nvSpPr>
          <p:cNvPr id="5" name="Footer Placeholder 4"/>
          <p:cNvSpPr>
            <a:spLocks noGrp="1"/>
          </p:cNvSpPr>
          <p:nvPr>
            <p:ph type="ftr" sz="quarter" idx="11"/>
          </p:nvPr>
        </p:nvSpPr>
        <p:spPr/>
        <p:txBody>
          <a:bodyPr/>
          <a:lstStyle/>
          <a:p>
            <a:r>
              <a:rPr lang="en-US" smtClean="0"/>
              <a:t>ECOOP 2011</a:t>
            </a:r>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9429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7/29/2011</a:t>
            </a:r>
            <a:endParaRPr lang="en-US"/>
          </a:p>
        </p:txBody>
      </p:sp>
      <p:sp>
        <p:nvSpPr>
          <p:cNvPr id="5" name="Footer Placeholder 4"/>
          <p:cNvSpPr>
            <a:spLocks noGrp="1"/>
          </p:cNvSpPr>
          <p:nvPr>
            <p:ph type="ftr" sz="quarter" idx="11"/>
          </p:nvPr>
        </p:nvSpPr>
        <p:spPr/>
        <p:txBody>
          <a:bodyPr/>
          <a:lstStyle/>
          <a:p>
            <a:r>
              <a:rPr lang="en-US" smtClean="0"/>
              <a:t>ECOOP 2011</a:t>
            </a:r>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4212968305"/>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290" y="6267593"/>
            <a:ext cx="11054080" cy="1937173"/>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027290" y="4133994"/>
            <a:ext cx="11054080" cy="2133599"/>
          </a:xfrm>
        </p:spPr>
        <p:txBody>
          <a:bodyPr anchor="b"/>
          <a:lstStyle>
            <a:lvl1pPr marL="0" indent="0">
              <a:buNone/>
              <a:defRPr sz="2800">
                <a:solidFill>
                  <a:schemeClr val="tx1">
                    <a:tint val="75000"/>
                  </a:schemeClr>
                </a:solidFill>
              </a:defRPr>
            </a:lvl1pPr>
            <a:lvl2pPr marL="650197" indent="0">
              <a:buNone/>
              <a:defRPr sz="2600">
                <a:solidFill>
                  <a:schemeClr val="tx1">
                    <a:tint val="75000"/>
                  </a:schemeClr>
                </a:solidFill>
              </a:defRPr>
            </a:lvl2pPr>
            <a:lvl3pPr marL="1300393" indent="0">
              <a:buNone/>
              <a:defRPr sz="2300">
                <a:solidFill>
                  <a:schemeClr val="tx1">
                    <a:tint val="75000"/>
                  </a:schemeClr>
                </a:solidFill>
              </a:defRPr>
            </a:lvl3pPr>
            <a:lvl4pPr marL="1950590" indent="0">
              <a:buNone/>
              <a:defRPr sz="2000">
                <a:solidFill>
                  <a:schemeClr val="tx1">
                    <a:tint val="75000"/>
                  </a:schemeClr>
                </a:solidFill>
              </a:defRPr>
            </a:lvl4pPr>
            <a:lvl5pPr marL="2600786" indent="0">
              <a:buNone/>
              <a:defRPr sz="2000">
                <a:solidFill>
                  <a:schemeClr val="tx1">
                    <a:tint val="75000"/>
                  </a:schemeClr>
                </a:solidFill>
              </a:defRPr>
            </a:lvl5pPr>
            <a:lvl6pPr marL="3250983" indent="0">
              <a:buNone/>
              <a:defRPr sz="2000">
                <a:solidFill>
                  <a:schemeClr val="tx1">
                    <a:tint val="75000"/>
                  </a:schemeClr>
                </a:solidFill>
              </a:defRPr>
            </a:lvl6pPr>
            <a:lvl7pPr marL="3901180" indent="0">
              <a:buNone/>
              <a:defRPr sz="2000">
                <a:solidFill>
                  <a:schemeClr val="tx1">
                    <a:tint val="75000"/>
                  </a:schemeClr>
                </a:solidFill>
              </a:defRPr>
            </a:lvl7pPr>
            <a:lvl8pPr marL="4551376" indent="0">
              <a:buNone/>
              <a:defRPr sz="2000">
                <a:solidFill>
                  <a:schemeClr val="tx1">
                    <a:tint val="75000"/>
                  </a:schemeClr>
                </a:solidFill>
              </a:defRPr>
            </a:lvl8pPr>
            <a:lvl9pPr marL="5201573"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7/29/2011</a:t>
            </a:r>
            <a:endParaRPr lang="en-US"/>
          </a:p>
        </p:txBody>
      </p:sp>
      <p:sp>
        <p:nvSpPr>
          <p:cNvPr id="5" name="Footer Placeholder 4"/>
          <p:cNvSpPr>
            <a:spLocks noGrp="1"/>
          </p:cNvSpPr>
          <p:nvPr>
            <p:ph type="ftr" sz="quarter" idx="11"/>
          </p:nvPr>
        </p:nvSpPr>
        <p:spPr/>
        <p:txBody>
          <a:bodyPr/>
          <a:lstStyle/>
          <a:p>
            <a:r>
              <a:rPr lang="en-US" smtClean="0"/>
              <a:t>ECOOP 2011</a:t>
            </a:r>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83974672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240" y="2275842"/>
            <a:ext cx="5743787" cy="6436925"/>
          </a:xfrm>
        </p:spPr>
        <p:txBody>
          <a:bodyPr/>
          <a:lstStyle>
            <a:lvl1pPr>
              <a:defRPr sz="4000"/>
            </a:lvl1pPr>
            <a:lvl2pPr>
              <a:defRPr sz="3400"/>
            </a:lvl2pPr>
            <a:lvl3pPr>
              <a:defRPr sz="28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610773" y="2275842"/>
            <a:ext cx="5743787" cy="6436925"/>
          </a:xfrm>
        </p:spPr>
        <p:txBody>
          <a:bodyPr/>
          <a:lstStyle>
            <a:lvl1pPr>
              <a:defRPr sz="4000"/>
            </a:lvl1pPr>
            <a:lvl2pPr>
              <a:defRPr sz="3400"/>
            </a:lvl2pPr>
            <a:lvl3pPr>
              <a:defRPr sz="28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7/29/2011</a:t>
            </a:r>
            <a:endParaRPr lang="en-US"/>
          </a:p>
        </p:txBody>
      </p:sp>
      <p:sp>
        <p:nvSpPr>
          <p:cNvPr id="6" name="Footer Placeholder 5"/>
          <p:cNvSpPr>
            <a:spLocks noGrp="1"/>
          </p:cNvSpPr>
          <p:nvPr>
            <p:ph type="ftr" sz="quarter" idx="11"/>
          </p:nvPr>
        </p:nvSpPr>
        <p:spPr/>
        <p:txBody>
          <a:bodyPr/>
          <a:lstStyle/>
          <a:p>
            <a:r>
              <a:rPr lang="en-US" smtClean="0"/>
              <a:t>ECOOP 2011</a:t>
            </a:r>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88482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240" y="2183272"/>
            <a:ext cx="5746045" cy="909884"/>
          </a:xfrm>
        </p:spPr>
        <p:txBody>
          <a:bodyPr anchor="b"/>
          <a:lstStyle>
            <a:lvl1pPr marL="0" indent="0">
              <a:buNone/>
              <a:defRPr sz="3400" b="1"/>
            </a:lvl1pPr>
            <a:lvl2pPr marL="650197" indent="0">
              <a:buNone/>
              <a:defRPr sz="2800" b="1"/>
            </a:lvl2pPr>
            <a:lvl3pPr marL="1300393" indent="0">
              <a:buNone/>
              <a:defRPr sz="2600" b="1"/>
            </a:lvl3pPr>
            <a:lvl4pPr marL="1950590" indent="0">
              <a:buNone/>
              <a:defRPr sz="2300" b="1"/>
            </a:lvl4pPr>
            <a:lvl5pPr marL="2600786" indent="0">
              <a:buNone/>
              <a:defRPr sz="2300" b="1"/>
            </a:lvl5pPr>
            <a:lvl6pPr marL="3250983" indent="0">
              <a:buNone/>
              <a:defRPr sz="2300" b="1"/>
            </a:lvl6pPr>
            <a:lvl7pPr marL="3901180" indent="0">
              <a:buNone/>
              <a:defRPr sz="2300" b="1"/>
            </a:lvl7pPr>
            <a:lvl8pPr marL="4551376" indent="0">
              <a:buNone/>
              <a:defRPr sz="2300" b="1"/>
            </a:lvl8pPr>
            <a:lvl9pPr marL="5201573"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650240" y="3093155"/>
            <a:ext cx="5746045"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6260" y="2183272"/>
            <a:ext cx="5748302" cy="909884"/>
          </a:xfrm>
        </p:spPr>
        <p:txBody>
          <a:bodyPr anchor="b"/>
          <a:lstStyle>
            <a:lvl1pPr marL="0" indent="0">
              <a:buNone/>
              <a:defRPr sz="3400" b="1"/>
            </a:lvl1pPr>
            <a:lvl2pPr marL="650197" indent="0">
              <a:buNone/>
              <a:defRPr sz="2800" b="1"/>
            </a:lvl2pPr>
            <a:lvl3pPr marL="1300393" indent="0">
              <a:buNone/>
              <a:defRPr sz="2600" b="1"/>
            </a:lvl3pPr>
            <a:lvl4pPr marL="1950590" indent="0">
              <a:buNone/>
              <a:defRPr sz="2300" b="1"/>
            </a:lvl4pPr>
            <a:lvl5pPr marL="2600786" indent="0">
              <a:buNone/>
              <a:defRPr sz="2300" b="1"/>
            </a:lvl5pPr>
            <a:lvl6pPr marL="3250983" indent="0">
              <a:buNone/>
              <a:defRPr sz="2300" b="1"/>
            </a:lvl6pPr>
            <a:lvl7pPr marL="3901180" indent="0">
              <a:buNone/>
              <a:defRPr sz="2300" b="1"/>
            </a:lvl7pPr>
            <a:lvl8pPr marL="4551376" indent="0">
              <a:buNone/>
              <a:defRPr sz="2300" b="1"/>
            </a:lvl8pPr>
            <a:lvl9pPr marL="5201573"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6606260" y="3093155"/>
            <a:ext cx="5748302"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7/29/2011</a:t>
            </a:r>
            <a:endParaRPr lang="en-US"/>
          </a:p>
        </p:txBody>
      </p:sp>
      <p:sp>
        <p:nvSpPr>
          <p:cNvPr id="8" name="Footer Placeholder 7"/>
          <p:cNvSpPr>
            <a:spLocks noGrp="1"/>
          </p:cNvSpPr>
          <p:nvPr>
            <p:ph type="ftr" sz="quarter" idx="11"/>
          </p:nvPr>
        </p:nvSpPr>
        <p:spPr/>
        <p:txBody>
          <a:bodyPr/>
          <a:lstStyle/>
          <a:p>
            <a:r>
              <a:rPr lang="en-US" smtClean="0"/>
              <a:t>ECOOP 2011</a:t>
            </a:r>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337201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7/29/2011</a:t>
            </a:r>
            <a:endParaRPr lang="en-US"/>
          </a:p>
        </p:txBody>
      </p:sp>
      <p:sp>
        <p:nvSpPr>
          <p:cNvPr id="4" name="Footer Placeholder 3"/>
          <p:cNvSpPr>
            <a:spLocks noGrp="1"/>
          </p:cNvSpPr>
          <p:nvPr>
            <p:ph type="ftr" sz="quarter" idx="11"/>
          </p:nvPr>
        </p:nvSpPr>
        <p:spPr/>
        <p:txBody>
          <a:bodyPr/>
          <a:lstStyle/>
          <a:p>
            <a:r>
              <a:rPr lang="en-US" smtClean="0"/>
              <a:t>ECOOP 2011</a:t>
            </a:r>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213638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7/29/2011</a:t>
            </a:r>
            <a:endParaRPr lang="en-US"/>
          </a:p>
        </p:txBody>
      </p:sp>
      <p:sp>
        <p:nvSpPr>
          <p:cNvPr id="3" name="Footer Placeholder 2"/>
          <p:cNvSpPr>
            <a:spLocks noGrp="1"/>
          </p:cNvSpPr>
          <p:nvPr>
            <p:ph type="ftr" sz="quarter" idx="11"/>
          </p:nvPr>
        </p:nvSpPr>
        <p:spPr/>
        <p:txBody>
          <a:bodyPr/>
          <a:lstStyle/>
          <a:p>
            <a:r>
              <a:rPr lang="en-US" smtClean="0"/>
              <a:t>ECOOP 2011</a:t>
            </a:r>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307946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242" y="388338"/>
            <a:ext cx="4278490" cy="1652693"/>
          </a:xfrm>
        </p:spPr>
        <p:txBody>
          <a:bodyPr anchor="b"/>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5084516" y="388340"/>
            <a:ext cx="7270044" cy="8324427"/>
          </a:xfrm>
        </p:spPr>
        <p:txBody>
          <a:bodyPr/>
          <a:lstStyle>
            <a:lvl1pPr>
              <a:defRPr sz="46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242" y="2041033"/>
            <a:ext cx="4278490" cy="6671734"/>
          </a:xfrm>
        </p:spPr>
        <p:txBody>
          <a:bodyPr/>
          <a:lstStyle>
            <a:lvl1pPr marL="0" indent="0">
              <a:buNone/>
              <a:defRPr sz="2000"/>
            </a:lvl1pPr>
            <a:lvl2pPr marL="650197" indent="0">
              <a:buNone/>
              <a:defRPr sz="1700"/>
            </a:lvl2pPr>
            <a:lvl3pPr marL="1300393" indent="0">
              <a:buNone/>
              <a:defRPr sz="1400"/>
            </a:lvl3pPr>
            <a:lvl4pPr marL="1950590" indent="0">
              <a:buNone/>
              <a:defRPr sz="1300"/>
            </a:lvl4pPr>
            <a:lvl5pPr marL="2600786" indent="0">
              <a:buNone/>
              <a:defRPr sz="1300"/>
            </a:lvl5pPr>
            <a:lvl6pPr marL="3250983" indent="0">
              <a:buNone/>
              <a:defRPr sz="1300"/>
            </a:lvl6pPr>
            <a:lvl7pPr marL="3901180" indent="0">
              <a:buNone/>
              <a:defRPr sz="1300"/>
            </a:lvl7pPr>
            <a:lvl8pPr marL="4551376" indent="0">
              <a:buNone/>
              <a:defRPr sz="1300"/>
            </a:lvl8pPr>
            <a:lvl9pPr marL="5201573"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7/29/2011</a:t>
            </a:r>
            <a:endParaRPr lang="en-US"/>
          </a:p>
        </p:txBody>
      </p:sp>
      <p:sp>
        <p:nvSpPr>
          <p:cNvPr id="6" name="Footer Placeholder 5"/>
          <p:cNvSpPr>
            <a:spLocks noGrp="1"/>
          </p:cNvSpPr>
          <p:nvPr>
            <p:ph type="ftr" sz="quarter" idx="11"/>
          </p:nvPr>
        </p:nvSpPr>
        <p:spPr/>
        <p:txBody>
          <a:bodyPr/>
          <a:lstStyle/>
          <a:p>
            <a:r>
              <a:rPr lang="en-US" smtClean="0"/>
              <a:t>ECOOP 2011</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272098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032" y="6827520"/>
            <a:ext cx="7802880" cy="806027"/>
          </a:xfrm>
        </p:spPr>
        <p:txBody>
          <a:bodyPr anchor="b"/>
          <a:lstStyle>
            <a:lvl1pPr algn="l">
              <a:defRPr sz="2800" b="1"/>
            </a:lvl1pPr>
          </a:lstStyle>
          <a:p>
            <a:r>
              <a:rPr lang="en-US" smtClean="0"/>
              <a:t>Click to edit Master title style</a:t>
            </a:r>
            <a:endParaRPr lang="en-US"/>
          </a:p>
        </p:txBody>
      </p:sp>
      <p:sp>
        <p:nvSpPr>
          <p:cNvPr id="3" name="Picture Placeholder 2"/>
          <p:cNvSpPr>
            <a:spLocks noGrp="1"/>
          </p:cNvSpPr>
          <p:nvPr>
            <p:ph type="pic" idx="1"/>
          </p:nvPr>
        </p:nvSpPr>
        <p:spPr>
          <a:xfrm>
            <a:off x="2549032" y="871502"/>
            <a:ext cx="7802880" cy="5852160"/>
          </a:xfrm>
        </p:spPr>
        <p:txBody>
          <a:bodyPr/>
          <a:lstStyle>
            <a:lvl1pPr marL="0" indent="0">
              <a:buNone/>
              <a:defRPr sz="4600"/>
            </a:lvl1pPr>
            <a:lvl2pPr marL="650197" indent="0">
              <a:buNone/>
              <a:defRPr sz="4000"/>
            </a:lvl2pPr>
            <a:lvl3pPr marL="1300393" indent="0">
              <a:buNone/>
              <a:defRPr sz="3400"/>
            </a:lvl3pPr>
            <a:lvl4pPr marL="1950590" indent="0">
              <a:buNone/>
              <a:defRPr sz="2800"/>
            </a:lvl4pPr>
            <a:lvl5pPr marL="2600786" indent="0">
              <a:buNone/>
              <a:defRPr sz="2800"/>
            </a:lvl5pPr>
            <a:lvl6pPr marL="3250983" indent="0">
              <a:buNone/>
              <a:defRPr sz="2800"/>
            </a:lvl6pPr>
            <a:lvl7pPr marL="3901180" indent="0">
              <a:buNone/>
              <a:defRPr sz="2800"/>
            </a:lvl7pPr>
            <a:lvl8pPr marL="4551376" indent="0">
              <a:buNone/>
              <a:defRPr sz="2800"/>
            </a:lvl8pPr>
            <a:lvl9pPr marL="5201573" indent="0">
              <a:buNone/>
              <a:defRPr sz="2800"/>
            </a:lvl9pPr>
          </a:lstStyle>
          <a:p>
            <a:endParaRPr lang="en-US"/>
          </a:p>
        </p:txBody>
      </p:sp>
      <p:sp>
        <p:nvSpPr>
          <p:cNvPr id="4" name="Text Placeholder 3"/>
          <p:cNvSpPr>
            <a:spLocks noGrp="1"/>
          </p:cNvSpPr>
          <p:nvPr>
            <p:ph type="body" sz="half" idx="2"/>
          </p:nvPr>
        </p:nvSpPr>
        <p:spPr>
          <a:xfrm>
            <a:off x="2549032" y="7633547"/>
            <a:ext cx="7802880" cy="1144693"/>
          </a:xfrm>
        </p:spPr>
        <p:txBody>
          <a:bodyPr/>
          <a:lstStyle>
            <a:lvl1pPr marL="0" indent="0">
              <a:buNone/>
              <a:defRPr sz="2000"/>
            </a:lvl1pPr>
            <a:lvl2pPr marL="650197" indent="0">
              <a:buNone/>
              <a:defRPr sz="1700"/>
            </a:lvl2pPr>
            <a:lvl3pPr marL="1300393" indent="0">
              <a:buNone/>
              <a:defRPr sz="1400"/>
            </a:lvl3pPr>
            <a:lvl4pPr marL="1950590" indent="0">
              <a:buNone/>
              <a:defRPr sz="1300"/>
            </a:lvl4pPr>
            <a:lvl5pPr marL="2600786" indent="0">
              <a:buNone/>
              <a:defRPr sz="1300"/>
            </a:lvl5pPr>
            <a:lvl6pPr marL="3250983" indent="0">
              <a:buNone/>
              <a:defRPr sz="1300"/>
            </a:lvl6pPr>
            <a:lvl7pPr marL="3901180" indent="0">
              <a:buNone/>
              <a:defRPr sz="1300"/>
            </a:lvl7pPr>
            <a:lvl8pPr marL="4551376" indent="0">
              <a:buNone/>
              <a:defRPr sz="1300"/>
            </a:lvl8pPr>
            <a:lvl9pPr marL="5201573"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7/29/2011</a:t>
            </a:r>
            <a:endParaRPr lang="en-US"/>
          </a:p>
        </p:txBody>
      </p:sp>
      <p:sp>
        <p:nvSpPr>
          <p:cNvPr id="6" name="Footer Placeholder 5"/>
          <p:cNvSpPr>
            <a:spLocks noGrp="1"/>
          </p:cNvSpPr>
          <p:nvPr>
            <p:ph type="ftr" sz="quarter" idx="11"/>
          </p:nvPr>
        </p:nvSpPr>
        <p:spPr/>
        <p:txBody>
          <a:bodyPr/>
          <a:lstStyle/>
          <a:p>
            <a:r>
              <a:rPr lang="en-US" smtClean="0"/>
              <a:t>ECOOP 2011</a:t>
            </a:r>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8586770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240" y="390596"/>
            <a:ext cx="11704320" cy="1625600"/>
          </a:xfrm>
          <a:prstGeom prst="rect">
            <a:avLst/>
          </a:prstGeom>
        </p:spPr>
        <p:txBody>
          <a:bodyPr vert="horz" lIns="130039" tIns="65020" rIns="130039" bIns="650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50240" y="2275842"/>
            <a:ext cx="11704320" cy="6436925"/>
          </a:xfrm>
          <a:prstGeom prst="rect">
            <a:avLst/>
          </a:prstGeom>
        </p:spPr>
        <p:txBody>
          <a:bodyPr vert="horz" lIns="130039" tIns="65020" rIns="130039" bIns="650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50240" y="9040144"/>
            <a:ext cx="3034453" cy="519289"/>
          </a:xfrm>
          <a:prstGeom prst="rect">
            <a:avLst/>
          </a:prstGeom>
        </p:spPr>
        <p:txBody>
          <a:bodyPr vert="horz" lIns="130039" tIns="65020" rIns="130039" bIns="65020" rtlCol="0" anchor="ctr"/>
          <a:lstStyle>
            <a:lvl1pPr algn="l">
              <a:defRPr sz="1700">
                <a:solidFill>
                  <a:schemeClr val="tx1">
                    <a:tint val="75000"/>
                  </a:schemeClr>
                </a:solidFill>
              </a:defRPr>
            </a:lvl1pPr>
          </a:lstStyle>
          <a:p>
            <a:r>
              <a:rPr lang="en-US" smtClean="0"/>
              <a:t>7/29/2011</a:t>
            </a:r>
            <a:endParaRPr lang="en-US" dirty="0"/>
          </a:p>
        </p:txBody>
      </p:sp>
      <p:sp>
        <p:nvSpPr>
          <p:cNvPr id="5" name="Footer Placeholder 4"/>
          <p:cNvSpPr>
            <a:spLocks noGrp="1"/>
          </p:cNvSpPr>
          <p:nvPr>
            <p:ph type="ftr" sz="quarter" idx="3"/>
          </p:nvPr>
        </p:nvSpPr>
        <p:spPr>
          <a:xfrm>
            <a:off x="4443308" y="9040144"/>
            <a:ext cx="4118187" cy="519289"/>
          </a:xfrm>
          <a:prstGeom prst="rect">
            <a:avLst/>
          </a:prstGeom>
        </p:spPr>
        <p:txBody>
          <a:bodyPr vert="horz" lIns="130039" tIns="65020" rIns="130039" bIns="65020" rtlCol="0" anchor="ctr"/>
          <a:lstStyle>
            <a:lvl1pPr algn="ctr">
              <a:defRPr sz="1700">
                <a:solidFill>
                  <a:schemeClr val="tx1">
                    <a:tint val="75000"/>
                  </a:schemeClr>
                </a:solidFill>
              </a:defRPr>
            </a:lvl1pPr>
          </a:lstStyle>
          <a:p>
            <a:r>
              <a:rPr lang="en-US" smtClean="0"/>
              <a:t>ECOOP 2011</a:t>
            </a:r>
            <a:endParaRPr lang="en-US" dirty="0"/>
          </a:p>
        </p:txBody>
      </p:sp>
      <p:sp>
        <p:nvSpPr>
          <p:cNvPr id="6" name="Slide Number Placeholder 5"/>
          <p:cNvSpPr>
            <a:spLocks noGrp="1"/>
          </p:cNvSpPr>
          <p:nvPr>
            <p:ph type="sldNum" sz="quarter" idx="4"/>
          </p:nvPr>
        </p:nvSpPr>
        <p:spPr>
          <a:xfrm>
            <a:off x="9320107" y="9040144"/>
            <a:ext cx="3034453" cy="519289"/>
          </a:xfrm>
          <a:prstGeom prst="rect">
            <a:avLst/>
          </a:prstGeom>
        </p:spPr>
        <p:txBody>
          <a:bodyPr vert="horz" lIns="130039" tIns="65020" rIns="130039" bIns="65020" rtlCol="0" anchor="ctr"/>
          <a:lstStyle>
            <a:lvl1pPr algn="r">
              <a:defRPr sz="1700">
                <a:solidFill>
                  <a:schemeClr val="tx1">
                    <a:tint val="75000"/>
                  </a:schemeClr>
                </a:solidFill>
              </a:defRPr>
            </a:lvl1pPr>
          </a:lstStyle>
          <a:p>
            <a:fld id="{26C2DE3D-5DA9-4D4E-B828-D15DB33464C8}" type="slidenum">
              <a:rPr lang="en-US" smtClean="0"/>
              <a:t>‹#›</a:t>
            </a:fld>
            <a:endParaRPr lang="en-US"/>
          </a:p>
        </p:txBody>
      </p:sp>
    </p:spTree>
    <p:extLst>
      <p:ext uri="{BB962C8B-B14F-4D97-AF65-F5344CB8AC3E}">
        <p14:creationId xmlns:p14="http://schemas.microsoft.com/office/powerpoint/2010/main" val="138102982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xmlns:p14="http://schemas.microsoft.com/office/powerpoint/2010/main" id="1" dur="indefinite" restart="never" nodeType="tmRoot"/>
      </p:par>
    </p:tnLst>
  </p:timing>
  <p:hf sldNum="0" hdr="0" ftr="0" dt="0"/>
  <p:txStyles>
    <p:titleStyle>
      <a:lvl1pPr algn="ctr" defTabSz="1300393" rtl="0" eaLnBrk="1" latinLnBrk="0" hangingPunct="1">
        <a:spcBef>
          <a:spcPct val="0"/>
        </a:spcBef>
        <a:buNone/>
        <a:defRPr sz="6300" b="1" kern="1200">
          <a:solidFill>
            <a:schemeClr val="tx1"/>
          </a:solidFill>
          <a:latin typeface="+mj-lt"/>
          <a:ea typeface="+mj-ea"/>
          <a:cs typeface="+mj-cs"/>
        </a:defRPr>
      </a:lvl1pPr>
    </p:titleStyle>
    <p:bodyStyle>
      <a:lvl1pPr marL="487647" indent="-487647" algn="l" defTabSz="1300393" rtl="0" eaLnBrk="1" latinLnBrk="0" hangingPunct="1">
        <a:spcBef>
          <a:spcPct val="20000"/>
        </a:spcBef>
        <a:buFont typeface="Arial" pitchFamily="34" charset="0"/>
        <a:buChar char="•"/>
        <a:defRPr sz="4600" kern="1200">
          <a:solidFill>
            <a:schemeClr val="tx1"/>
          </a:solidFill>
          <a:latin typeface="+mn-lt"/>
          <a:ea typeface="+mn-ea"/>
          <a:cs typeface="+mn-cs"/>
        </a:defRPr>
      </a:lvl1pPr>
      <a:lvl2pPr marL="1056569" indent="-406374" algn="l" defTabSz="1300393"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25492" indent="-325098" algn="l" defTabSz="1300393"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75688"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925885"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76081"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278"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475"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671" indent="-325098" algn="l" defTabSz="1300393"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300393" rtl="0" eaLnBrk="1" latinLnBrk="0" hangingPunct="1">
        <a:defRPr sz="2600" kern="1200">
          <a:solidFill>
            <a:schemeClr val="tx1"/>
          </a:solidFill>
          <a:latin typeface="+mn-lt"/>
          <a:ea typeface="+mn-ea"/>
          <a:cs typeface="+mn-cs"/>
        </a:defRPr>
      </a:lvl1pPr>
      <a:lvl2pPr marL="650197" algn="l" defTabSz="1300393" rtl="0" eaLnBrk="1" latinLnBrk="0" hangingPunct="1">
        <a:defRPr sz="2600" kern="1200">
          <a:solidFill>
            <a:schemeClr val="tx1"/>
          </a:solidFill>
          <a:latin typeface="+mn-lt"/>
          <a:ea typeface="+mn-ea"/>
          <a:cs typeface="+mn-cs"/>
        </a:defRPr>
      </a:lvl2pPr>
      <a:lvl3pPr marL="1300393" algn="l" defTabSz="1300393" rtl="0" eaLnBrk="1" latinLnBrk="0" hangingPunct="1">
        <a:defRPr sz="2600" kern="1200">
          <a:solidFill>
            <a:schemeClr val="tx1"/>
          </a:solidFill>
          <a:latin typeface="+mn-lt"/>
          <a:ea typeface="+mn-ea"/>
          <a:cs typeface="+mn-cs"/>
        </a:defRPr>
      </a:lvl3pPr>
      <a:lvl4pPr marL="1950590" algn="l" defTabSz="1300393" rtl="0" eaLnBrk="1" latinLnBrk="0" hangingPunct="1">
        <a:defRPr sz="2600" kern="1200">
          <a:solidFill>
            <a:schemeClr val="tx1"/>
          </a:solidFill>
          <a:latin typeface="+mn-lt"/>
          <a:ea typeface="+mn-ea"/>
          <a:cs typeface="+mn-cs"/>
        </a:defRPr>
      </a:lvl4pPr>
      <a:lvl5pPr marL="2600786" algn="l" defTabSz="1300393" rtl="0" eaLnBrk="1" latinLnBrk="0" hangingPunct="1">
        <a:defRPr sz="2600" kern="1200">
          <a:solidFill>
            <a:schemeClr val="tx1"/>
          </a:solidFill>
          <a:latin typeface="+mn-lt"/>
          <a:ea typeface="+mn-ea"/>
          <a:cs typeface="+mn-cs"/>
        </a:defRPr>
      </a:lvl5pPr>
      <a:lvl6pPr marL="3250983" algn="l" defTabSz="1300393" rtl="0" eaLnBrk="1" latinLnBrk="0" hangingPunct="1">
        <a:defRPr sz="2600" kern="1200">
          <a:solidFill>
            <a:schemeClr val="tx1"/>
          </a:solidFill>
          <a:latin typeface="+mn-lt"/>
          <a:ea typeface="+mn-ea"/>
          <a:cs typeface="+mn-cs"/>
        </a:defRPr>
      </a:lvl6pPr>
      <a:lvl7pPr marL="3901180" algn="l" defTabSz="1300393" rtl="0" eaLnBrk="1" latinLnBrk="0" hangingPunct="1">
        <a:defRPr sz="2600" kern="1200">
          <a:solidFill>
            <a:schemeClr val="tx1"/>
          </a:solidFill>
          <a:latin typeface="+mn-lt"/>
          <a:ea typeface="+mn-ea"/>
          <a:cs typeface="+mn-cs"/>
        </a:defRPr>
      </a:lvl7pPr>
      <a:lvl8pPr marL="4551376" algn="l" defTabSz="1300393" rtl="0" eaLnBrk="1" latinLnBrk="0" hangingPunct="1">
        <a:defRPr sz="2600" kern="1200">
          <a:solidFill>
            <a:schemeClr val="tx1"/>
          </a:solidFill>
          <a:latin typeface="+mn-lt"/>
          <a:ea typeface="+mn-ea"/>
          <a:cs typeface="+mn-cs"/>
        </a:defRPr>
      </a:lvl8pPr>
      <a:lvl9pPr marL="5201573" algn="l" defTabSz="1300393"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10.jpe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 Id="rId3"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11.png"/><Relationship Id="rId1" Type="http://schemas.openxmlformats.org/officeDocument/2006/relationships/tags" Target="../tags/tag7.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1.png"/><Relationship Id="rId5" Type="http://schemas.openxmlformats.org/officeDocument/2006/relationships/image" Target="../media/image2.jpeg"/><Relationship Id="rId6" Type="http://schemas.openxmlformats.org/officeDocument/2006/relationships/image" Target="../media/image3.png"/><Relationship Id="rId7" Type="http://schemas.openxmlformats.org/officeDocument/2006/relationships/image" Target="../media/image4.jpeg"/><Relationship Id="rId8" Type="http://schemas.openxmlformats.org/officeDocument/2006/relationships/image" Target="../media/image5.png"/><Relationship Id="rId9" Type="http://schemas.openxmlformats.org/officeDocument/2006/relationships/image" Target="../media/image6.jpeg"/><Relationship Id="rId10" Type="http://schemas.openxmlformats.org/officeDocument/2006/relationships/image" Target="../media/image7.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image" Target="../media/image1.png"/><Relationship Id="rId5" Type="http://schemas.openxmlformats.org/officeDocument/2006/relationships/image" Target="../media/image2.jpeg"/><Relationship Id="rId6" Type="http://schemas.openxmlformats.org/officeDocument/2006/relationships/image" Target="../media/image3.png"/><Relationship Id="rId7" Type="http://schemas.openxmlformats.org/officeDocument/2006/relationships/image" Target="../media/image4.jpeg"/><Relationship Id="rId8" Type="http://schemas.openxmlformats.org/officeDocument/2006/relationships/image" Target="../media/image5.png"/><Relationship Id="rId9" Type="http://schemas.openxmlformats.org/officeDocument/2006/relationships/image" Target="../media/image6.jpeg"/><Relationship Id="rId10" Type="http://schemas.openxmlformats.org/officeDocument/2006/relationships/image" Target="../media/image7.png"/><Relationship Id="rId1" Type="http://schemas.openxmlformats.org/officeDocument/2006/relationships/tags" Target="../tags/tag12.x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inard@csail.mit.edu"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8.pn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787400" y="2133600"/>
            <a:ext cx="11633200" cy="3302000"/>
          </a:xfrm>
          <a:ln/>
        </p:spPr>
        <p:txBody>
          <a:bodyPr>
            <a:normAutofit/>
          </a:bodyPr>
          <a:lstStyle/>
          <a:p>
            <a:r>
              <a:rPr lang="en-US" sz="11000" baseline="30000" dirty="0" smtClean="0"/>
              <a:t>Bolt:</a:t>
            </a:r>
            <a:r>
              <a:rPr lang="en-US" sz="8800" baseline="30000" dirty="0" smtClean="0"/>
              <a:t> </a:t>
            </a:r>
            <a:br>
              <a:rPr lang="en-US" sz="8800" baseline="30000" dirty="0" smtClean="0"/>
            </a:br>
            <a:r>
              <a:rPr lang="en-US" sz="8800" baseline="30000" dirty="0" smtClean="0"/>
              <a:t>On-Demand </a:t>
            </a:r>
            <a:r>
              <a:rPr lang="en-US" sz="8800" baseline="30000" dirty="0"/>
              <a:t>Infinite Loop Escape </a:t>
            </a:r>
            <a:r>
              <a:rPr lang="en-US" sz="8800" baseline="30000" dirty="0" smtClean="0"/>
              <a:t>in Unmodified Binaries</a:t>
            </a:r>
            <a:endParaRPr lang="en-US" sz="8800" dirty="0"/>
          </a:p>
        </p:txBody>
      </p:sp>
      <p:sp>
        <p:nvSpPr>
          <p:cNvPr id="15362" name="Rectangle 2"/>
          <p:cNvSpPr>
            <a:spLocks noGrp="1" noChangeArrowheads="1"/>
          </p:cNvSpPr>
          <p:nvPr>
            <p:ph idx="1"/>
          </p:nvPr>
        </p:nvSpPr>
        <p:spPr>
          <a:xfrm>
            <a:off x="1270001" y="6451600"/>
            <a:ext cx="10642599" cy="2768600"/>
          </a:xfrm>
          <a:ln/>
        </p:spPr>
        <p:txBody>
          <a:bodyPr>
            <a:normAutofit fontScale="77500" lnSpcReduction="20000"/>
          </a:bodyPr>
          <a:lstStyle/>
          <a:p>
            <a:pPr marL="0" indent="0" algn="ctr">
              <a:buNone/>
            </a:pPr>
            <a:r>
              <a:rPr lang="en-US" dirty="0"/>
              <a:t>Michael </a:t>
            </a:r>
            <a:r>
              <a:rPr lang="en-US" dirty="0" smtClean="0"/>
              <a:t>Kling</a:t>
            </a:r>
            <a:r>
              <a:rPr lang="en-US" baseline="30000" dirty="0" smtClean="0">
                <a:solidFill>
                  <a:srgbClr val="008000"/>
                </a:solidFill>
              </a:rPr>
              <a:t>$</a:t>
            </a:r>
            <a:r>
              <a:rPr lang="en-US" dirty="0" smtClean="0"/>
              <a:t>, </a:t>
            </a:r>
            <a:r>
              <a:rPr lang="en-US" dirty="0" err="1" smtClean="0"/>
              <a:t>Sasa</a:t>
            </a:r>
            <a:r>
              <a:rPr lang="en-US" dirty="0" smtClean="0"/>
              <a:t> </a:t>
            </a:r>
            <a:r>
              <a:rPr lang="en-US" dirty="0" err="1"/>
              <a:t>Misailovic</a:t>
            </a:r>
            <a:r>
              <a:rPr lang="en-US" dirty="0" smtClean="0"/>
              <a:t>, </a:t>
            </a:r>
            <a:r>
              <a:rPr lang="en-US" b="1" dirty="0"/>
              <a:t>Michael </a:t>
            </a:r>
            <a:r>
              <a:rPr lang="en-US" b="1" dirty="0" err="1"/>
              <a:t>Carbin</a:t>
            </a:r>
            <a:r>
              <a:rPr lang="en-US" dirty="0"/>
              <a:t>, and Martin </a:t>
            </a:r>
            <a:r>
              <a:rPr lang="en-US" dirty="0" err="1" smtClean="0"/>
              <a:t>Rinard</a:t>
            </a:r>
            <a:endParaRPr lang="en-US" dirty="0" smtClean="0"/>
          </a:p>
          <a:p>
            <a:pPr marL="0" indent="0" algn="ctr">
              <a:buNone/>
            </a:pPr>
            <a:endParaRPr lang="en-US" dirty="0" smtClean="0"/>
          </a:p>
          <a:p>
            <a:pPr marL="0" indent="0" algn="ctr">
              <a:buNone/>
            </a:pPr>
            <a:r>
              <a:rPr lang="en-US" dirty="0"/>
              <a:t>Massachusetts Institute of </a:t>
            </a:r>
            <a:r>
              <a:rPr lang="en-US" dirty="0" smtClean="0"/>
              <a:t>Technology</a:t>
            </a:r>
          </a:p>
          <a:p>
            <a:pPr marL="0" indent="0" algn="ctr">
              <a:buNone/>
            </a:pPr>
            <a:r>
              <a:rPr lang="en-US" baseline="30000" dirty="0">
                <a:solidFill>
                  <a:srgbClr val="008000"/>
                </a:solidFill>
              </a:rPr>
              <a:t>$</a:t>
            </a:r>
            <a:r>
              <a:rPr lang="en-US" dirty="0" smtClean="0"/>
              <a:t>Jane Street</a:t>
            </a:r>
            <a:endParaRPr lang="en-US" dirty="0">
              <a:solidFill>
                <a:srgbClr val="008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17309"/>
    </mc:Choice>
    <mc:Fallback xmlns="">
      <p:transition xmlns:p14="http://schemas.microsoft.com/office/powerpoint/2010/main" spd="slow" advTm="17309"/>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2"/>
          <p:cNvSpPr>
            <a:spLocks/>
          </p:cNvSpPr>
          <p:nvPr/>
        </p:nvSpPr>
        <p:spPr bwMode="auto">
          <a:xfrm>
            <a:off x="787400" y="4343400"/>
            <a:ext cx="6705600" cy="4734866"/>
          </a:xfrm>
          <a:prstGeom prst="rect">
            <a:avLst/>
          </a:prstGeom>
          <a:noFill/>
          <a:ln w="28575" cap="flat">
            <a:noFill/>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t"/>
          <a:lstStyle/>
          <a:p>
            <a:pPr algn="l"/>
            <a:r>
              <a:rPr lang="en-US" sz="2800" dirty="0" smtClean="0">
                <a:solidFill>
                  <a:srgbClr val="1C00CF"/>
                </a:solidFill>
                <a:latin typeface="Consolas" pitchFamily="49" charset="0"/>
                <a:cs typeface="Consolas" pitchFamily="49" charset="0"/>
              </a:rPr>
              <a:t> 1</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void</a:t>
            </a:r>
            <a:r>
              <a:rPr lang="en-US" sz="2800" dirty="0">
                <a:latin typeface="Consolas" pitchFamily="49" charset="0"/>
                <a:cs typeface="Consolas" pitchFamily="49" charset="0"/>
              </a:rPr>
              <a:t> </a:t>
            </a:r>
            <a:r>
              <a:rPr lang="en-US" sz="2800" dirty="0" err="1">
                <a:latin typeface="Consolas" pitchFamily="49" charset="0"/>
                <a:cs typeface="Consolas" pitchFamily="49" charset="0"/>
              </a:rPr>
              <a:t>dissect_zcl</a:t>
            </a:r>
            <a:r>
              <a:rPr lang="en-US" sz="2800" dirty="0">
                <a:latin typeface="Consolas" pitchFamily="49" charset="0"/>
                <a:cs typeface="Consolas" pitchFamily="49" charset="0"/>
              </a:rPr>
              <a:t>(Tree *tree</a:t>
            </a:r>
            <a:r>
              <a:rPr lang="en-US" sz="2800" dirty="0" smtClean="0">
                <a:latin typeface="Consolas" pitchFamily="49" charset="0"/>
                <a:cs typeface="Consolas" pitchFamily="49" charset="0"/>
              </a:rPr>
              <a:t>) { </a:t>
            </a:r>
            <a:endParaRPr lang="en-US" sz="2800" dirty="0">
              <a:latin typeface="Consolas" pitchFamily="49" charset="0"/>
              <a:cs typeface="Consolas" pitchFamily="49" charset="0"/>
            </a:endParaRPr>
          </a:p>
          <a:p>
            <a:pPr algn="l"/>
            <a:r>
              <a:rPr lang="en-US" sz="2800" dirty="0" smtClean="0">
                <a:solidFill>
                  <a:srgbClr val="1C00CF"/>
                </a:solidFill>
                <a:latin typeface="Consolas" pitchFamily="49" charset="0"/>
                <a:cs typeface="Consolas" pitchFamily="49" charset="0"/>
              </a:rPr>
              <a:t> 2</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a:t>
            </a:r>
            <a:r>
              <a:rPr lang="en-US" sz="2800" dirty="0" err="1">
                <a:solidFill>
                  <a:srgbClr val="007400"/>
                </a:solidFill>
                <a:latin typeface="Consolas" pitchFamily="49" charset="0"/>
                <a:cs typeface="Consolas" pitchFamily="49" charset="0"/>
              </a:rPr>
              <a:t>init</a:t>
            </a:r>
            <a:r>
              <a:rPr lang="en-US" sz="2800" dirty="0">
                <a:solidFill>
                  <a:srgbClr val="007400"/>
                </a:solidFill>
                <a:latin typeface="Consolas" pitchFamily="49" charset="0"/>
                <a:cs typeface="Consolas" pitchFamily="49" charset="0"/>
              </a:rPr>
              <a:t>…</a:t>
            </a:r>
            <a:r>
              <a:rPr lang="en-US" sz="2800" dirty="0">
                <a:latin typeface="Consolas" pitchFamily="49" charset="0"/>
                <a:cs typeface="Consolas" pitchFamily="49" charset="0"/>
              </a:rPr>
              <a:t> </a:t>
            </a:r>
          </a:p>
          <a:p>
            <a:pPr algn="l"/>
            <a:r>
              <a:rPr lang="en-US" sz="2800" dirty="0">
                <a:solidFill>
                  <a:schemeClr val="tx1"/>
                </a:solidFill>
                <a:latin typeface="Consolas" pitchFamily="49" charset="0"/>
                <a:cs typeface="Consolas" pitchFamily="49" charset="0"/>
              </a:rPr>
              <a:t> </a:t>
            </a:r>
            <a:r>
              <a:rPr lang="en-US" sz="2800" dirty="0" smtClean="0">
                <a:solidFill>
                  <a:srgbClr val="1C00CF"/>
                </a:solidFill>
                <a:latin typeface="Consolas" pitchFamily="49" charset="0"/>
                <a:cs typeface="Consolas" pitchFamily="49" charset="0"/>
              </a:rPr>
              <a:t>3</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while</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&lt; ZBEE_ZCL) { </a:t>
            </a:r>
            <a:endParaRPr lang="en-US" sz="2800" dirty="0" smtClean="0">
              <a:solidFill>
                <a:schemeClr val="tx1"/>
              </a:solidFill>
              <a:latin typeface="Consolas" pitchFamily="49" charset="0"/>
              <a:ea typeface="Gill Sans" charset="0"/>
              <a:cs typeface="Consolas" pitchFamily="49" charset="0"/>
            </a:endParaRPr>
          </a:p>
          <a:p>
            <a:pPr algn="l"/>
            <a:r>
              <a:rPr lang="en-US" sz="2800" dirty="0" smtClean="0">
                <a:solidFill>
                  <a:schemeClr val="tx1"/>
                </a:solidFill>
                <a:latin typeface="Consolas" pitchFamily="49" charset="0"/>
                <a:ea typeface="Gill Sans" charset="0"/>
                <a:cs typeface="Consolas" pitchFamily="49" charset="0"/>
              </a:rPr>
              <a:t> </a:t>
            </a:r>
            <a:r>
              <a:rPr lang="en-US" sz="2800" dirty="0">
                <a:solidFill>
                  <a:srgbClr val="1C00CF"/>
                </a:solidFill>
                <a:latin typeface="Consolas" pitchFamily="49" charset="0"/>
                <a:cs typeface="Consolas" pitchFamily="49" charset="0"/>
              </a:rPr>
              <a:t>4</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if</a:t>
            </a:r>
            <a:r>
              <a:rPr lang="en-US" sz="2800" dirty="0">
                <a:latin typeface="Consolas" pitchFamily="49" charset="0"/>
                <a:cs typeface="Consolas" pitchFamily="49" charset="0"/>
              </a:rPr>
              <a:t> (tree) { </a:t>
            </a:r>
          </a:p>
          <a:p>
            <a:pPr algn="l"/>
            <a:r>
              <a:rPr lang="en-US" sz="2800" dirty="0" smtClean="0">
                <a:solidFill>
                  <a:srgbClr val="1C00CF"/>
                </a:solidFill>
                <a:latin typeface="Consolas" pitchFamily="49" charset="0"/>
                <a:cs typeface="Consolas" pitchFamily="49" charset="0"/>
              </a:rPr>
              <a:t> 5</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 …process…</a:t>
            </a:r>
            <a:r>
              <a:rPr lang="en-US" sz="2800" dirty="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6</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a:t>
            </a:r>
          </a:p>
          <a:p>
            <a:pPr algn="l"/>
            <a:r>
              <a:rPr lang="en-US" sz="2800" dirty="0" smtClean="0">
                <a:solidFill>
                  <a:schemeClr val="tx1"/>
                </a:solidFill>
                <a:latin typeface="Consolas" pitchFamily="49" charset="0"/>
                <a:ea typeface="Gill Sans" charset="0"/>
                <a:cs typeface="Consolas" pitchFamily="49" charset="0"/>
              </a:rPr>
              <a:t> </a:t>
            </a:r>
            <a:r>
              <a:rPr lang="en-US" sz="2800" dirty="0" smtClean="0">
                <a:solidFill>
                  <a:srgbClr val="1C00CF"/>
                </a:solidFill>
                <a:latin typeface="Consolas" pitchFamily="49" charset="0"/>
                <a:cs typeface="Consolas" pitchFamily="49" charset="0"/>
              </a:rPr>
              <a:t>7</a:t>
            </a:r>
            <a:r>
              <a:rPr lang="en-US" sz="2800" dirty="0">
                <a:latin typeface="Consolas" pitchFamily="49" charset="0"/>
                <a:cs typeface="Consolas" pitchFamily="49" charset="0"/>
              </a:rPr>
              <a:t>:     } </a:t>
            </a:r>
            <a:endParaRPr lang="en-US" sz="2800" dirty="0" smtClean="0">
              <a:solidFill>
                <a:schemeClr val="tx1"/>
              </a:solidFill>
              <a:latin typeface="Consolas" pitchFamily="49" charset="0"/>
              <a:ea typeface="Gill Sans" charset="0"/>
              <a:cs typeface="Consolas" pitchFamily="49" charset="0"/>
            </a:endParaRPr>
          </a:p>
          <a:p>
            <a:pPr algn="l"/>
            <a:r>
              <a:rPr lang="en-US" sz="2800" dirty="0" smtClean="0">
                <a:solidFill>
                  <a:schemeClr val="tx1"/>
                </a:solidFill>
                <a:latin typeface="Consolas" pitchFamily="49" charset="0"/>
                <a:ea typeface="Gill Sans" charset="0"/>
                <a:cs typeface="Consolas" pitchFamily="49" charset="0"/>
              </a:rPr>
              <a:t> </a:t>
            </a:r>
            <a:r>
              <a:rPr lang="en-US" sz="2800" dirty="0">
                <a:solidFill>
                  <a:srgbClr val="1C00CF"/>
                </a:solidFill>
                <a:latin typeface="Consolas" pitchFamily="49" charset="0"/>
                <a:cs typeface="Consolas" pitchFamily="49" charset="0"/>
              </a:rPr>
              <a:t>8</a:t>
            </a:r>
            <a:r>
              <a:rPr lang="en-US" sz="2800" dirty="0">
                <a:latin typeface="Consolas" pitchFamily="49" charset="0"/>
                <a:cs typeface="Consolas" pitchFamily="49" charset="0"/>
              </a:rPr>
              <a:t>:   </a:t>
            </a:r>
            <a:r>
              <a:rPr lang="en-US" sz="2800" dirty="0" smtClean="0">
                <a:latin typeface="Consolas" pitchFamily="49" charset="0"/>
                <a:cs typeface="Consolas" pitchFamily="49" charset="0"/>
              </a:rPr>
              <a:t>}</a:t>
            </a:r>
            <a:endParaRPr lang="en-US" sz="2800" dirty="0" smtClean="0">
              <a:solidFill>
                <a:schemeClr val="tx1"/>
              </a:solidFill>
              <a:latin typeface="Consolas" pitchFamily="49" charset="0"/>
              <a:ea typeface="Gill Sans" charset="0"/>
              <a:cs typeface="Consolas" pitchFamily="49" charset="0"/>
            </a:endParaRPr>
          </a:p>
          <a:p>
            <a:pPr algn="l"/>
            <a:r>
              <a:rPr lang="en-US" sz="2800" dirty="0" smtClean="0">
                <a:solidFill>
                  <a:srgbClr val="1C00CF"/>
                </a:solidFill>
                <a:latin typeface="Consolas" pitchFamily="49" charset="0"/>
                <a:cs typeface="Consolas" pitchFamily="49" charset="0"/>
              </a:rPr>
              <a:t> 9</a:t>
            </a:r>
            <a:r>
              <a:rPr lang="en-US" sz="2800" dirty="0" smtClean="0">
                <a:solidFill>
                  <a:schemeClr val="tx1"/>
                </a:solidFill>
                <a:latin typeface="Consolas" pitchFamily="49" charset="0"/>
                <a:ea typeface="Gill Sans" charset="0"/>
                <a:cs typeface="Consolas" pitchFamily="49" charset="0"/>
              </a:rPr>
              <a:t>:   </a:t>
            </a:r>
            <a:r>
              <a:rPr lang="en-US" sz="2800" dirty="0" smtClean="0">
                <a:solidFill>
                  <a:srgbClr val="007400"/>
                </a:solidFill>
                <a:latin typeface="Consolas" pitchFamily="49" charset="0"/>
                <a:cs typeface="Consolas" pitchFamily="49" charset="0"/>
              </a:rPr>
              <a:t>// …</a:t>
            </a:r>
            <a:r>
              <a:rPr lang="en-US" sz="2800" dirty="0" smtClean="0">
                <a:latin typeface="Consolas" pitchFamily="49" charset="0"/>
                <a:cs typeface="Consolas" pitchFamily="49" charset="0"/>
              </a:rPr>
              <a:t> </a:t>
            </a:r>
            <a:endParaRPr lang="en-US" sz="2800" dirty="0" smtClean="0">
              <a:solidFill>
                <a:schemeClr val="tx1"/>
              </a:solidFill>
              <a:latin typeface="Consolas" pitchFamily="49" charset="0"/>
              <a:ea typeface="Gill Sans" charset="0"/>
              <a:cs typeface="Consolas" pitchFamily="49" charset="0"/>
            </a:endParaRPr>
          </a:p>
          <a:p>
            <a:pPr algn="l"/>
            <a:r>
              <a:rPr lang="en-US" sz="2800" dirty="0">
                <a:solidFill>
                  <a:srgbClr val="1C00CF"/>
                </a:solidFill>
                <a:latin typeface="Consolas" pitchFamily="49" charset="0"/>
                <a:cs typeface="Consolas" pitchFamily="49" charset="0"/>
              </a:rPr>
              <a:t>10</a:t>
            </a:r>
            <a:r>
              <a:rPr lang="en-US" sz="2800" dirty="0">
                <a:latin typeface="Consolas" pitchFamily="49" charset="0"/>
                <a:cs typeface="Consolas" pitchFamily="49" charset="0"/>
              </a:rPr>
              <a:t>: }</a:t>
            </a:r>
          </a:p>
          <a:p>
            <a:pPr algn="l"/>
            <a:endParaRPr lang="en-US" sz="2800" dirty="0">
              <a:solidFill>
                <a:schemeClr val="tx1"/>
              </a:solidFill>
              <a:latin typeface="Consolas" pitchFamily="49" charset="0"/>
              <a:ea typeface="Gill Sans" charset="0"/>
              <a:cs typeface="Consolas" pitchFamily="49" charset="0"/>
            </a:endParaRPr>
          </a:p>
        </p:txBody>
      </p:sp>
      <p:sp>
        <p:nvSpPr>
          <p:cNvPr id="2" name="Title 1"/>
          <p:cNvSpPr>
            <a:spLocks noGrp="1"/>
          </p:cNvSpPr>
          <p:nvPr>
            <p:ph type="title"/>
          </p:nvPr>
        </p:nvSpPr>
        <p:spPr/>
        <p:txBody>
          <a:bodyPr>
            <a:normAutofit/>
          </a:bodyPr>
          <a:lstStyle/>
          <a:p>
            <a:r>
              <a:rPr lang="en-US" dirty="0" err="1" smtClean="0"/>
              <a:t>Wireshark</a:t>
            </a:r>
            <a:r>
              <a:rPr lang="en-US" dirty="0" smtClean="0"/>
              <a:t> 1.4</a:t>
            </a:r>
            <a:endParaRPr lang="en-US" dirty="0"/>
          </a:p>
        </p:txBody>
      </p:sp>
      <p:sp>
        <p:nvSpPr>
          <p:cNvPr id="3" name="Content Placeholder 2"/>
          <p:cNvSpPr>
            <a:spLocks noGrp="1"/>
          </p:cNvSpPr>
          <p:nvPr>
            <p:ph idx="1"/>
          </p:nvPr>
        </p:nvSpPr>
        <p:spPr>
          <a:xfrm>
            <a:off x="482600" y="2286000"/>
            <a:ext cx="12176760" cy="6436925"/>
          </a:xfrm>
        </p:spPr>
        <p:txBody>
          <a:bodyPr>
            <a:normAutofit/>
          </a:bodyPr>
          <a:lstStyle/>
          <a:p>
            <a:pPr marL="0" indent="0">
              <a:buNone/>
            </a:pPr>
            <a:r>
              <a:rPr lang="en-US" sz="3800" dirty="0">
                <a:cs typeface="Gill Sans"/>
              </a:rPr>
              <a:t>GUI </a:t>
            </a:r>
            <a:r>
              <a:rPr lang="en-US" sz="3800" dirty="0" smtClean="0">
                <a:cs typeface="Gill Sans"/>
              </a:rPr>
              <a:t>hangs when parsing </a:t>
            </a:r>
            <a:r>
              <a:rPr lang="en-US" sz="3800" dirty="0" err="1" smtClean="0">
                <a:cs typeface="Gill Sans"/>
              </a:rPr>
              <a:t>Zigbee</a:t>
            </a:r>
            <a:r>
              <a:rPr lang="en-US" sz="3800" dirty="0" smtClean="0">
                <a:cs typeface="Gill Sans"/>
              </a:rPr>
              <a:t> ZCL Packets</a:t>
            </a:r>
          </a:p>
          <a:p>
            <a:r>
              <a:rPr lang="en-US" sz="3800" dirty="0" smtClean="0">
                <a:cs typeface="Gill Sans"/>
              </a:rPr>
              <a:t>Parsing module calls </a:t>
            </a:r>
            <a:r>
              <a:rPr lang="en-US" sz="3800" dirty="0" err="1" smtClean="0">
                <a:latin typeface="Consolas" pitchFamily="49" charset="0"/>
                <a:cs typeface="Consolas" pitchFamily="49" charset="0"/>
              </a:rPr>
              <a:t>dissect_zcl</a:t>
            </a:r>
            <a:r>
              <a:rPr lang="en-US" sz="3800" dirty="0">
                <a:latin typeface="Consolas" pitchFamily="49" charset="0"/>
                <a:cs typeface="Consolas" pitchFamily="49" charset="0"/>
              </a:rPr>
              <a:t> </a:t>
            </a:r>
            <a:r>
              <a:rPr lang="en-US" sz="3800" dirty="0" smtClean="0">
                <a:cs typeface="Consolas" pitchFamily="49" charset="0"/>
              </a:rPr>
              <a:t>with </a:t>
            </a:r>
            <a:r>
              <a:rPr lang="en-US" sz="3800" dirty="0" smtClean="0">
                <a:latin typeface="Consolas" pitchFamily="49" charset="0"/>
                <a:cs typeface="Consolas" pitchFamily="49" charset="0"/>
              </a:rPr>
              <a:t>tree = NULL</a:t>
            </a:r>
          </a:p>
        </p:txBody>
      </p:sp>
      <p:graphicFrame>
        <p:nvGraphicFramePr>
          <p:cNvPr id="8" name="Group 3"/>
          <p:cNvGraphicFramePr>
            <a:graphicFrameLocks noGrp="1"/>
          </p:cNvGraphicFramePr>
          <p:nvPr>
            <p:extLst>
              <p:ext uri="{D42A27DB-BD31-4B8C-83A1-F6EECF244321}">
                <p14:modId xmlns:p14="http://schemas.microsoft.com/office/powerpoint/2010/main" val="2101540022"/>
              </p:ext>
            </p:extLst>
          </p:nvPr>
        </p:nvGraphicFramePr>
        <p:xfrm>
          <a:off x="8969693" y="4862643"/>
          <a:ext cx="2660655" cy="934720"/>
        </p:xfrm>
        <a:graphic>
          <a:graphicData uri="http://schemas.openxmlformats.org/drawingml/2006/table">
            <a:tbl>
              <a:tblPr>
                <a:effectLst>
                  <a:outerShdw blurRad="50800" dist="38100" dir="2700000" algn="tl" rotWithShape="0">
                    <a:prstClr val="black">
                      <a:alpha val="40000"/>
                    </a:prstClr>
                  </a:outerShdw>
                </a:effectLst>
                <a:tableStyleId>{C4B1156A-380E-4F78-BDF5-A606A8083BF9}</a:tableStyleId>
              </a:tblPr>
              <a:tblGrid>
                <a:gridCol w="831855"/>
                <a:gridCol w="1828800"/>
              </a:tblGrid>
              <a:tr h="3479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tree</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NULL</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r>
              <a:tr h="3479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i</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0</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r>
            </a:tbl>
          </a:graphicData>
        </a:graphic>
      </p:graphicFrame>
      <p:graphicFrame>
        <p:nvGraphicFramePr>
          <p:cNvPr id="9" name="Group 3"/>
          <p:cNvGraphicFramePr>
            <a:graphicFrameLocks noGrp="1"/>
          </p:cNvGraphicFramePr>
          <p:nvPr>
            <p:extLst>
              <p:ext uri="{D42A27DB-BD31-4B8C-83A1-F6EECF244321}">
                <p14:modId xmlns:p14="http://schemas.microsoft.com/office/powerpoint/2010/main" val="2488287541"/>
              </p:ext>
            </p:extLst>
          </p:nvPr>
        </p:nvGraphicFramePr>
        <p:xfrm>
          <a:off x="8969693" y="6310443"/>
          <a:ext cx="2667001" cy="940140"/>
        </p:xfrm>
        <a:graphic>
          <a:graphicData uri="http://schemas.openxmlformats.org/drawingml/2006/table">
            <a:tbl>
              <a:tblPr>
                <a:effectLst>
                  <a:outerShdw blurRad="50800" dist="38100" dir="2700000" algn="tl" rotWithShape="0">
                    <a:prstClr val="black">
                      <a:alpha val="40000"/>
                    </a:prstClr>
                  </a:outerShdw>
                </a:effectLst>
                <a:tableStyleId>{C4B1156A-380E-4F78-BDF5-A606A8083BF9}</a:tableStyleId>
              </a:tblPr>
              <a:tblGrid>
                <a:gridCol w="838201"/>
                <a:gridCol w="1828800"/>
              </a:tblGrid>
              <a:tr h="47007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tree</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NULL</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r>
              <a:tr h="47007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i</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l"/>
                        </a:tabLst>
                      </a:pPr>
                      <a:r>
                        <a:rPr kumimoji="0" lang="en-US" sz="2400" u="none" strike="noStrike" cap="none" normalizeH="0" baseline="0" dirty="0" smtClean="0">
                          <a:ln>
                            <a:noFill/>
                          </a:ln>
                          <a:effectLst/>
                          <a:sym typeface="Gill Sans" charset="0"/>
                        </a:rPr>
                        <a:t>0</a:t>
                      </a:r>
                      <a:endParaRPr kumimoji="0" lang="en-US" sz="2400" b="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endParaRPr>
                    </a:p>
                  </a:txBody>
                  <a:tcPr marL="50800" marR="50800" marT="50800" marB="50800" anchor="ctr" horzOverflow="overflow"/>
                </a:tc>
              </a:tr>
            </a:tbl>
          </a:graphicData>
        </a:graphic>
      </p:graphicFrame>
      <p:cxnSp>
        <p:nvCxnSpPr>
          <p:cNvPr id="10" name="Straight Arrow Connector 9"/>
          <p:cNvCxnSpPr>
            <a:stCxn id="8" idx="2"/>
            <a:endCxn id="9" idx="0"/>
          </p:cNvCxnSpPr>
          <p:nvPr/>
        </p:nvCxnSpPr>
        <p:spPr bwMode="auto">
          <a:xfrm>
            <a:off x="10300020" y="5797363"/>
            <a:ext cx="3173" cy="513080"/>
          </a:xfrm>
          <a:prstGeom prst="straightConnector1">
            <a:avLst/>
          </a:prstGeom>
          <a:blipFill dpi="0" rotWithShape="0">
            <a:blip r:embed="rId4"/>
            <a:srcRect/>
            <a:tile tx="0" ty="0" sx="100000" sy="100000" flip="none" algn="tl"/>
          </a:blip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9" idx="2"/>
          </p:cNvCxnSpPr>
          <p:nvPr/>
        </p:nvCxnSpPr>
        <p:spPr bwMode="auto">
          <a:xfrm flipH="1">
            <a:off x="10300017" y="7250583"/>
            <a:ext cx="3176" cy="431460"/>
          </a:xfrm>
          <a:prstGeom prst="straightConnector1">
            <a:avLst/>
          </a:prstGeom>
          <a:blipFill dpi="0" rotWithShape="0">
            <a:blip r:embed="rId4"/>
            <a:srcRect/>
            <a:tile tx="0" ty="0" sx="100000" sy="100000" flip="none" algn="tl"/>
          </a:blip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1" name="Group 20"/>
          <p:cNvGrpSpPr/>
          <p:nvPr/>
        </p:nvGrpSpPr>
        <p:grpSpPr>
          <a:xfrm>
            <a:off x="9198293" y="7948743"/>
            <a:ext cx="2209800" cy="914400"/>
            <a:chOff x="9550400" y="7010400"/>
            <a:chExt cx="1493520" cy="1216152"/>
          </a:xfrm>
          <a:effectLst>
            <a:outerShdw blurRad="50800" dist="38100" dir="2700000" algn="tl" rotWithShape="0">
              <a:prstClr val="black">
                <a:alpha val="40000"/>
              </a:prstClr>
            </a:outerShdw>
          </a:effectLst>
        </p:grpSpPr>
        <p:sp>
          <p:nvSpPr>
            <p:cNvPr id="22" name="Curved Right Arrow 21"/>
            <p:cNvSpPr/>
            <p:nvPr/>
          </p:nvSpPr>
          <p:spPr>
            <a:xfrm rot="10800000">
              <a:off x="10312400" y="701040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urved Right Arrow 22"/>
            <p:cNvSpPr/>
            <p:nvPr/>
          </p:nvSpPr>
          <p:spPr>
            <a:xfrm>
              <a:off x="9550400" y="701040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5" name="Straight Arrow Connector 4"/>
          <p:cNvCxnSpPr/>
          <p:nvPr/>
        </p:nvCxnSpPr>
        <p:spPr>
          <a:xfrm>
            <a:off x="314325" y="5425417"/>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14325" y="5814815"/>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14325" y="7114946"/>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14325" y="5425417"/>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14325" y="7630465"/>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14325" y="5029200"/>
            <a:ext cx="5334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16153697"/>
      </p:ext>
    </p:extLst>
  </p:cSld>
  <p:clrMapOvr>
    <a:masterClrMapping/>
  </p:clrMapOvr>
  <mc:AlternateContent xmlns:mc="http://schemas.openxmlformats.org/markup-compatibility/2006" xmlns:p14="http://schemas.microsoft.com/office/powerpoint/2010/main">
    <mc:Choice Requires="p14">
      <p:transition spd="slow" p14:dur="2000" advTm="66298"/>
    </mc:Choice>
    <mc:Fallback xmlns="">
      <p:transition xmlns:p14="http://schemas.microsoft.com/office/powerpoint/2010/main" spd="slow" advTm="6629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5" presetClass="emph" presetSubtype="0" nodeType="withEffect">
                                  <p:stCondLst>
                                    <p:cond delay="0"/>
                                  </p:stCondLst>
                                  <p:endCondLst>
                                    <p:cond evt="onNext" delay="0">
                                      <p:tgtEl>
                                        <p:sldTgt/>
                                      </p:tgtEl>
                                    </p:cond>
                                  </p:endCondLst>
                                  <p:childTnLst>
                                    <p:set>
                                      <p:cBhvr override="childStyle">
                                        <p:cTn id="8" dur="indefinite"/>
                                        <p:tgtEl>
                                          <p:spTgt spid="33">
                                            <p:txEl>
                                              <p:pRg st="1" end="1"/>
                                            </p:txEl>
                                          </p:spTgt>
                                        </p:tgtEl>
                                        <p:attrNameLst>
                                          <p:attrName>style.fontWeight</p:attrName>
                                        </p:attrNameLst>
                                      </p:cBhvr>
                                      <p:to>
                                        <p:strVal val="bol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5" presetClass="emph" presetSubtype="0" nodeType="withEffect">
                                  <p:stCondLst>
                                    <p:cond delay="0"/>
                                  </p:stCondLst>
                                  <p:endCondLst>
                                    <p:cond evt="onNext" delay="0">
                                      <p:tgtEl>
                                        <p:sldTgt/>
                                      </p:tgtEl>
                                    </p:cond>
                                  </p:endCondLst>
                                  <p:childTnLst>
                                    <p:set>
                                      <p:cBhvr override="childStyle">
                                        <p:cTn id="14" dur="indefinite"/>
                                        <p:tgtEl>
                                          <p:spTgt spid="33">
                                            <p:txEl>
                                              <p:pRg st="2" end="2"/>
                                            </p:txEl>
                                          </p:spTgt>
                                        </p:tgtEl>
                                        <p:attrNameLst>
                                          <p:attrName>style.fontWeight</p:attrName>
                                        </p:attrNameLst>
                                      </p:cBhvr>
                                      <p:to>
                                        <p:strVal val="bold"/>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5" presetClass="emph" presetSubtype="0" nodeType="clickEffect">
                                  <p:stCondLst>
                                    <p:cond delay="0"/>
                                  </p:stCondLst>
                                  <p:endCondLst>
                                    <p:cond evt="onNext" delay="0">
                                      <p:tgtEl>
                                        <p:sldTgt/>
                                      </p:tgtEl>
                                    </p:cond>
                                  </p:endCondLst>
                                  <p:childTnLst>
                                    <p:set>
                                      <p:cBhvr override="childStyle">
                                        <p:cTn id="22" dur="indefinite"/>
                                        <p:tgtEl>
                                          <p:spTgt spid="33">
                                            <p:txEl>
                                              <p:pRg st="3" end="3"/>
                                            </p:txEl>
                                          </p:spTgt>
                                        </p:tgtEl>
                                        <p:attrNameLst>
                                          <p:attrName>style.fontWeight</p:attrName>
                                        </p:attrNameLst>
                                      </p:cBhvr>
                                      <p:to>
                                        <p:strVal val="bold"/>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5" presetClass="emph" presetSubtype="0" nodeType="clickEffect">
                                  <p:stCondLst>
                                    <p:cond delay="0"/>
                                  </p:stCondLst>
                                  <p:endCondLst>
                                    <p:cond evt="onNext" delay="0">
                                      <p:tgtEl>
                                        <p:sldTgt/>
                                      </p:tgtEl>
                                    </p:cond>
                                  </p:endCondLst>
                                  <p:childTnLst>
                                    <p:set>
                                      <p:cBhvr override="childStyle">
                                        <p:cTn id="30" dur="indefinite"/>
                                        <p:tgtEl>
                                          <p:spTgt spid="33">
                                            <p:txEl>
                                              <p:pRg st="6" end="6"/>
                                            </p:txEl>
                                          </p:spTgt>
                                        </p:tgtEl>
                                        <p:attrNameLst>
                                          <p:attrName>style.fontWeight</p:attrName>
                                        </p:attrNameLst>
                                      </p:cBhvr>
                                      <p:to>
                                        <p:strVal val="bold"/>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2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xit" presetSubtype="0" fill="hold" nodeType="withEffect">
                                  <p:stCondLst>
                                    <p:cond delay="0"/>
                                  </p:stCondLst>
                                  <p:childTnLst>
                                    <p:set>
                                      <p:cBhvr>
                                        <p:cTn id="40" dur="1" fill="hold">
                                          <p:stCondLst>
                                            <p:cond delay="0"/>
                                          </p:stCondLst>
                                        </p:cTn>
                                        <p:tgtEl>
                                          <p:spTgt spid="25"/>
                                        </p:tgtEl>
                                        <p:attrNameLst>
                                          <p:attrName>style.visibility</p:attrName>
                                        </p:attrNameLst>
                                      </p:cBhvr>
                                      <p:to>
                                        <p:strVal val="hidden"/>
                                      </p:to>
                                    </p:set>
                                  </p:childTnLst>
                                </p:cTn>
                              </p:par>
                              <p:par>
                                <p:cTn id="41" presetID="15" presetClass="emph" presetSubtype="0" nodeType="withEffect">
                                  <p:stCondLst>
                                    <p:cond delay="0"/>
                                  </p:stCondLst>
                                  <p:endCondLst>
                                    <p:cond evt="onNext" delay="0">
                                      <p:tgtEl>
                                        <p:sldTgt/>
                                      </p:tgtEl>
                                    </p:cond>
                                  </p:endCondLst>
                                  <p:childTnLst>
                                    <p:set>
                                      <p:cBhvr override="childStyle">
                                        <p:cTn id="42" dur="indefinite"/>
                                        <p:tgtEl>
                                          <p:spTgt spid="33">
                                            <p:txEl>
                                              <p:pRg st="7" end="7"/>
                                            </p:txEl>
                                          </p:spTgt>
                                        </p:tgtEl>
                                        <p:attrNameLst>
                                          <p:attrName>style.fontWeight</p:attrName>
                                        </p:attrNameLst>
                                      </p:cBhvr>
                                      <p:to>
                                        <p:strVal val="bold"/>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xit" presetSubtype="0" fill="hold" nodeType="withEffect">
                                  <p:stCondLst>
                                    <p:cond delay="0"/>
                                  </p:stCondLst>
                                  <p:childTnLst>
                                    <p:set>
                                      <p:cBhvr>
                                        <p:cTn id="48" dur="1" fill="hold">
                                          <p:stCondLst>
                                            <p:cond delay="0"/>
                                          </p:stCondLst>
                                        </p:cTn>
                                        <p:tgtEl>
                                          <p:spTgt spid="15"/>
                                        </p:tgtEl>
                                        <p:attrNameLst>
                                          <p:attrName>style.visibility</p:attrName>
                                        </p:attrNameLst>
                                      </p:cBhvr>
                                      <p:to>
                                        <p:strVal val="hidden"/>
                                      </p:to>
                                    </p:set>
                                  </p:childTnLst>
                                </p:cTn>
                              </p:par>
                              <p:par>
                                <p:cTn id="49" presetID="15" presetClass="emph" presetSubtype="0" nodeType="withEffect">
                                  <p:stCondLst>
                                    <p:cond delay="0"/>
                                  </p:stCondLst>
                                  <p:childTnLst>
                                    <p:set>
                                      <p:cBhvr override="childStyle">
                                        <p:cTn id="50" dur="indefinite"/>
                                        <p:tgtEl>
                                          <p:spTgt spid="33">
                                            <p:txEl>
                                              <p:pRg st="2" end="2"/>
                                            </p:txEl>
                                          </p:spTgt>
                                        </p:tgtEl>
                                        <p:attrNameLst>
                                          <p:attrName>style.fontWeight</p:attrName>
                                        </p:attrNameLst>
                                      </p:cBhvr>
                                      <p:to>
                                        <p:strVal val="bold"/>
                                      </p:to>
                                    </p:set>
                                  </p:childTnLst>
                                </p:cTn>
                              </p:par>
                              <p:par>
                                <p:cTn id="51" presetID="1" presetClass="entr" presetSubtype="0" fill="hold"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1"/>
          <p:cNvSpPr>
            <a:spLocks noGrp="1" noChangeArrowheads="1"/>
          </p:cNvSpPr>
          <p:nvPr>
            <p:ph type="ctrTitle"/>
          </p:nvPr>
        </p:nvSpPr>
        <p:spPr>
          <a:xfrm>
            <a:off x="975360" y="3831449"/>
            <a:ext cx="11054080" cy="2090702"/>
          </a:xfrm>
          <a:ln/>
        </p:spPr>
        <p:txBody>
          <a:bodyPr/>
          <a:lstStyle/>
          <a:p>
            <a:r>
              <a:rPr lang="en-US" dirty="0" smtClean="0"/>
              <a:t>How does Bolt work?</a:t>
            </a:r>
            <a:endParaRPr lang="en-US" dirty="0"/>
          </a:p>
        </p:txBody>
      </p:sp>
    </p:spTree>
    <p:extLst>
      <p:ext uri="{BB962C8B-B14F-4D97-AF65-F5344CB8AC3E}">
        <p14:creationId xmlns:p14="http://schemas.microsoft.com/office/powerpoint/2010/main" val="1106092340"/>
      </p:ext>
    </p:extLst>
  </p:cSld>
  <p:clrMapOvr>
    <a:masterClrMapping/>
  </p:clrMapOvr>
  <mc:AlternateContent xmlns:mc="http://schemas.openxmlformats.org/markup-compatibility/2006" xmlns:p14="http://schemas.microsoft.com/office/powerpoint/2010/main">
    <mc:Choice Requires="p14">
      <p:transition spd="slow" p14:dur="2000" advTm="4250"/>
    </mc:Choice>
    <mc:Fallback xmlns="">
      <p:transition xmlns:p14="http://schemas.microsoft.com/office/powerpoint/2010/main" spd="slow" advTm="4250"/>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772400" y="3814799"/>
            <a:ext cx="4839786" cy="4247317"/>
          </a:xfrm>
          <a:prstGeom prst="rect">
            <a:avLst/>
          </a:prstGeom>
          <a:noFill/>
        </p:spPr>
        <p:txBody>
          <a:bodyPr wrap="none" rtlCol="0">
            <a:spAutoFit/>
          </a:bodyPr>
          <a:lstStyle/>
          <a:p>
            <a:pPr algn="l"/>
            <a:r>
              <a:rPr lang="en-US" sz="3000" dirty="0" smtClean="0">
                <a:latin typeface="Consolas" pitchFamily="49" charset="0"/>
                <a:cs typeface="Consolas" pitchFamily="49" charset="0"/>
              </a:rPr>
              <a:t>0x368</a:t>
            </a:r>
            <a:r>
              <a:rPr lang="en-US" sz="3000" dirty="0">
                <a:latin typeface="Consolas" pitchFamily="49" charset="0"/>
                <a:cs typeface="Consolas" pitchFamily="49" charset="0"/>
              </a:rPr>
              <a:t>: test  %</a:t>
            </a:r>
            <a:r>
              <a:rPr lang="en-US" sz="3000" dirty="0" err="1">
                <a:latin typeface="Consolas" pitchFamily="49" charset="0"/>
                <a:cs typeface="Consolas" pitchFamily="49" charset="0"/>
              </a:rPr>
              <a:t>al,%al</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0x36a</a:t>
            </a:r>
            <a:r>
              <a:rPr lang="en-US" sz="3000" dirty="0">
                <a:latin typeface="Consolas" pitchFamily="49" charset="0"/>
                <a:cs typeface="Consolas" pitchFamily="49" charset="0"/>
              </a:rPr>
              <a:t>: je    </a:t>
            </a:r>
            <a:r>
              <a:rPr lang="en-US" sz="3000" dirty="0" smtClean="0">
                <a:latin typeface="Consolas" pitchFamily="49" charset="0"/>
                <a:cs typeface="Consolas" pitchFamily="49" charset="0"/>
              </a:rPr>
              <a:t>0x3df</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0x36c</a:t>
            </a:r>
            <a:r>
              <a:rPr lang="en-US" sz="3000" dirty="0">
                <a:latin typeface="Consolas" pitchFamily="49" charset="0"/>
                <a:cs typeface="Consolas" pitchFamily="49" charset="0"/>
              </a:rPr>
              <a:t>: </a:t>
            </a:r>
            <a:r>
              <a:rPr lang="en-US" sz="3000" dirty="0" err="1">
                <a:latin typeface="Consolas" pitchFamily="49" charset="0"/>
                <a:cs typeface="Consolas" pitchFamily="49" charset="0"/>
              </a:rPr>
              <a:t>nopl</a:t>
            </a:r>
            <a:r>
              <a:rPr lang="en-US" sz="3000" dirty="0">
                <a:latin typeface="Consolas" pitchFamily="49" charset="0"/>
                <a:cs typeface="Consolas" pitchFamily="49" charset="0"/>
              </a:rPr>
              <a:t>  0x0(%</a:t>
            </a:r>
            <a:r>
              <a:rPr lang="en-US" sz="3000" dirty="0" err="1">
                <a:latin typeface="Consolas" pitchFamily="49" charset="0"/>
                <a:cs typeface="Consolas" pitchFamily="49" charset="0"/>
              </a:rPr>
              <a:t>rax</a:t>
            </a:r>
            <a:r>
              <a:rPr lang="en-US" sz="3000" dirty="0">
                <a:latin typeface="Consolas" pitchFamily="49" charset="0"/>
                <a:cs typeface="Consolas" pitchFamily="49" charset="0"/>
              </a:rPr>
              <a:t>)</a:t>
            </a:r>
          </a:p>
          <a:p>
            <a:pPr algn="l"/>
            <a:r>
              <a:rPr lang="en-US" sz="3000" dirty="0" smtClean="0">
                <a:latin typeface="Consolas" pitchFamily="49" charset="0"/>
                <a:cs typeface="Consolas" pitchFamily="49" charset="0"/>
              </a:rPr>
              <a:t>0x370</a:t>
            </a:r>
            <a:r>
              <a:rPr lang="en-US" sz="3000" dirty="0">
                <a:latin typeface="Consolas" pitchFamily="49" charset="0"/>
                <a:cs typeface="Consolas" pitchFamily="49" charset="0"/>
              </a:rPr>
              <a:t>: test  %</a:t>
            </a:r>
            <a:r>
              <a:rPr lang="en-US" sz="3000" dirty="0" err="1">
                <a:latin typeface="Consolas" pitchFamily="49" charset="0"/>
                <a:cs typeface="Consolas" pitchFamily="49" charset="0"/>
              </a:rPr>
              <a:t>rbx</a:t>
            </a:r>
            <a:r>
              <a:rPr lang="en-US" sz="3000" dirty="0">
                <a:latin typeface="Consolas" pitchFamily="49" charset="0"/>
                <a:cs typeface="Consolas" pitchFamily="49" charset="0"/>
              </a:rPr>
              <a:t>,%</a:t>
            </a:r>
            <a:r>
              <a:rPr lang="en-US" sz="3000" dirty="0" err="1">
                <a:latin typeface="Consolas" pitchFamily="49" charset="0"/>
                <a:cs typeface="Consolas" pitchFamily="49" charset="0"/>
              </a:rPr>
              <a:t>rbx</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0x373</a:t>
            </a:r>
            <a:r>
              <a:rPr lang="en-US" sz="3000" dirty="0">
                <a:latin typeface="Consolas" pitchFamily="49" charset="0"/>
                <a:cs typeface="Consolas" pitchFamily="49" charset="0"/>
              </a:rPr>
              <a:t>: je    </a:t>
            </a:r>
            <a:r>
              <a:rPr lang="en-US" sz="3000" dirty="0" smtClean="0">
                <a:latin typeface="Consolas" pitchFamily="49" charset="0"/>
                <a:cs typeface="Consolas" pitchFamily="49" charset="0"/>
              </a:rPr>
              <a:t>0x370</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0x37c</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$0x3,%ecx</a:t>
            </a:r>
          </a:p>
          <a:p>
            <a:pPr algn="l"/>
            <a:r>
              <a:rPr lang="en-US" sz="3000" dirty="0" smtClean="0">
                <a:latin typeface="Consolas" pitchFamily="49" charset="0"/>
                <a:cs typeface="Consolas" pitchFamily="49" charset="0"/>
              </a:rPr>
              <a:t>0x381</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a:t>
            </a:r>
            <a:r>
              <a:rPr lang="en-US" sz="3000" dirty="0" err="1">
                <a:latin typeface="Consolas" pitchFamily="49" charset="0"/>
                <a:cs typeface="Consolas" pitchFamily="49" charset="0"/>
              </a:rPr>
              <a:t>rbp</a:t>
            </a:r>
            <a:r>
              <a:rPr lang="en-US" sz="3000" dirty="0">
                <a:latin typeface="Consolas" pitchFamily="49" charset="0"/>
                <a:cs typeface="Consolas" pitchFamily="49" charset="0"/>
              </a:rPr>
              <a:t>,%</a:t>
            </a:r>
            <a:r>
              <a:rPr lang="en-US" sz="3000" dirty="0" err="1">
                <a:latin typeface="Consolas" pitchFamily="49" charset="0"/>
                <a:cs typeface="Consolas" pitchFamily="49" charset="0"/>
              </a:rPr>
              <a:t>rsi</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0x384</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a:t>
            </a:r>
            <a:r>
              <a:rPr lang="en-US" sz="3000" dirty="0" err="1">
                <a:latin typeface="Consolas" pitchFamily="49" charset="0"/>
                <a:cs typeface="Consolas" pitchFamily="49" charset="0"/>
              </a:rPr>
              <a:t>rbx</a:t>
            </a:r>
            <a:r>
              <a:rPr lang="en-US" sz="3000" dirty="0">
                <a:latin typeface="Consolas" pitchFamily="49" charset="0"/>
                <a:cs typeface="Consolas" pitchFamily="49" charset="0"/>
              </a:rPr>
              <a:t>,%</a:t>
            </a:r>
            <a:r>
              <a:rPr lang="en-US" sz="3000" dirty="0" err="1">
                <a:latin typeface="Consolas" pitchFamily="49" charset="0"/>
                <a:cs typeface="Consolas" pitchFamily="49" charset="0"/>
              </a:rPr>
              <a:t>rdi</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0x387</a:t>
            </a:r>
            <a:r>
              <a:rPr lang="en-US" sz="3000" dirty="0">
                <a:latin typeface="Consolas" pitchFamily="49" charset="0"/>
                <a:cs typeface="Consolas" pitchFamily="49" charset="0"/>
              </a:rPr>
              <a:t>: </a:t>
            </a:r>
            <a:r>
              <a:rPr lang="en-US" sz="3000" dirty="0" err="1">
                <a:latin typeface="Consolas" pitchFamily="49" charset="0"/>
                <a:cs typeface="Consolas" pitchFamily="49" charset="0"/>
              </a:rPr>
              <a:t>xor</a:t>
            </a:r>
            <a:r>
              <a:rPr lang="en-US" sz="3000" dirty="0">
                <a:latin typeface="Consolas" pitchFamily="49" charset="0"/>
                <a:cs typeface="Consolas" pitchFamily="49" charset="0"/>
              </a:rPr>
              <a:t>   %</a:t>
            </a:r>
            <a:r>
              <a:rPr lang="en-US" sz="3000" dirty="0" err="1">
                <a:latin typeface="Consolas" pitchFamily="49" charset="0"/>
                <a:cs typeface="Consolas" pitchFamily="49" charset="0"/>
              </a:rPr>
              <a:t>eax</a:t>
            </a:r>
            <a:r>
              <a:rPr lang="en-US" sz="3000" dirty="0">
                <a:latin typeface="Consolas" pitchFamily="49" charset="0"/>
                <a:cs typeface="Consolas" pitchFamily="49" charset="0"/>
              </a:rPr>
              <a:t>,%</a:t>
            </a:r>
            <a:r>
              <a:rPr lang="en-US" sz="3000" dirty="0" err="1">
                <a:latin typeface="Consolas" pitchFamily="49" charset="0"/>
                <a:cs typeface="Consolas" pitchFamily="49" charset="0"/>
              </a:rPr>
              <a:t>eax</a:t>
            </a:r>
            <a:endParaRPr lang="en-US" sz="3000" dirty="0">
              <a:latin typeface="Consolas" pitchFamily="49" charset="0"/>
              <a:cs typeface="Consolas" pitchFamily="49" charset="0"/>
            </a:endParaRPr>
          </a:p>
        </p:txBody>
      </p:sp>
      <p:sp>
        <p:nvSpPr>
          <p:cNvPr id="15" name="Rectangle 2"/>
          <p:cNvSpPr>
            <a:spLocks/>
          </p:cNvSpPr>
          <p:nvPr/>
        </p:nvSpPr>
        <p:spPr bwMode="auto">
          <a:xfrm>
            <a:off x="558800" y="3494735"/>
            <a:ext cx="6705600" cy="4734866"/>
          </a:xfrm>
          <a:prstGeom prst="rect">
            <a:avLst/>
          </a:prstGeom>
          <a:noFill/>
          <a:ln w="28575" cap="flat">
            <a:noFill/>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t"/>
          <a:lstStyle/>
          <a:p>
            <a:pPr algn="l"/>
            <a:r>
              <a:rPr lang="en-US" sz="2800" dirty="0">
                <a:solidFill>
                  <a:srgbClr val="1C00CF"/>
                </a:solidFill>
                <a:latin typeface="Consolas" pitchFamily="49" charset="0"/>
                <a:cs typeface="Consolas" pitchFamily="49" charset="0"/>
              </a:rPr>
              <a:t> 1</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void</a:t>
            </a:r>
            <a:r>
              <a:rPr lang="en-US" sz="2800" dirty="0">
                <a:latin typeface="Consolas" pitchFamily="49" charset="0"/>
                <a:cs typeface="Consolas" pitchFamily="49" charset="0"/>
              </a:rPr>
              <a:t> </a:t>
            </a:r>
            <a:r>
              <a:rPr lang="en-US" sz="2800" dirty="0" err="1">
                <a:latin typeface="Consolas" pitchFamily="49" charset="0"/>
                <a:cs typeface="Consolas" pitchFamily="49" charset="0"/>
              </a:rPr>
              <a:t>dissect_zcl</a:t>
            </a:r>
            <a:r>
              <a:rPr lang="en-US" sz="2800" dirty="0">
                <a:latin typeface="Consolas" pitchFamily="49" charset="0"/>
                <a:cs typeface="Consolas" pitchFamily="49" charset="0"/>
              </a:rPr>
              <a:t>(Tree *tree</a:t>
            </a:r>
            <a:r>
              <a:rPr lang="en-US" sz="2800" dirty="0" smtClean="0">
                <a:latin typeface="Consolas" pitchFamily="49" charset="0"/>
                <a:cs typeface="Consolas" pitchFamily="49" charset="0"/>
              </a:rPr>
              <a:t>) { </a:t>
            </a:r>
            <a:endParaRPr lang="en-US" sz="2800" dirty="0">
              <a:latin typeface="Consolas" pitchFamily="49" charset="0"/>
              <a:cs typeface="Consolas" pitchFamily="49" charset="0"/>
            </a:endParaRPr>
          </a:p>
          <a:p>
            <a:pPr algn="l"/>
            <a:r>
              <a:rPr lang="en-US" sz="2800" dirty="0">
                <a:solidFill>
                  <a:srgbClr val="1C00CF"/>
                </a:solidFill>
                <a:latin typeface="Consolas" pitchFamily="49" charset="0"/>
                <a:cs typeface="Consolas" pitchFamily="49" charset="0"/>
              </a:rPr>
              <a:t> 2</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a:t>
            </a:r>
            <a:r>
              <a:rPr lang="en-US" sz="2800" dirty="0" err="1">
                <a:solidFill>
                  <a:srgbClr val="007400"/>
                </a:solidFill>
                <a:latin typeface="Consolas" pitchFamily="49" charset="0"/>
                <a:cs typeface="Consolas" pitchFamily="49" charset="0"/>
              </a:rPr>
              <a:t>init</a:t>
            </a:r>
            <a:r>
              <a:rPr lang="en-US" sz="2800" dirty="0">
                <a:solidFill>
                  <a:srgbClr val="007400"/>
                </a:solidFill>
                <a:latin typeface="Consolas" pitchFamily="49" charset="0"/>
                <a:cs typeface="Consolas" pitchFamily="49" charset="0"/>
              </a:rPr>
              <a:t>…</a:t>
            </a:r>
            <a:r>
              <a:rPr lang="en-US" sz="2800" dirty="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3</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while</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&lt; ZBEE_ZCL) { </a:t>
            </a:r>
          </a:p>
          <a:p>
            <a:pPr algn="l"/>
            <a:r>
              <a:rPr lang="en-US" sz="2800" dirty="0">
                <a:solidFill>
                  <a:srgbClr val="1C00CF"/>
                </a:solidFill>
                <a:latin typeface="Consolas" pitchFamily="49" charset="0"/>
                <a:cs typeface="Consolas" pitchFamily="49" charset="0"/>
              </a:rPr>
              <a:t> 4</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if</a:t>
            </a:r>
            <a:r>
              <a:rPr lang="en-US" sz="2800" dirty="0">
                <a:latin typeface="Consolas" pitchFamily="49" charset="0"/>
                <a:cs typeface="Consolas" pitchFamily="49" charset="0"/>
              </a:rPr>
              <a:t> (tree) { </a:t>
            </a:r>
          </a:p>
          <a:p>
            <a:pPr algn="l"/>
            <a:r>
              <a:rPr lang="en-US" sz="2800" dirty="0">
                <a:solidFill>
                  <a:srgbClr val="1C00CF"/>
                </a:solidFill>
                <a:latin typeface="Consolas" pitchFamily="49" charset="0"/>
                <a:cs typeface="Consolas" pitchFamily="49" charset="0"/>
              </a:rPr>
              <a:t> 5</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 …process…</a:t>
            </a:r>
            <a:r>
              <a:rPr lang="en-US" sz="2800" dirty="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6</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7</a:t>
            </a:r>
            <a:r>
              <a:rPr lang="en-US" sz="2800" dirty="0">
                <a:latin typeface="Consolas" pitchFamily="49" charset="0"/>
                <a:cs typeface="Consolas" pitchFamily="49" charset="0"/>
              </a:rPr>
              <a:t>:     } </a:t>
            </a:r>
          </a:p>
          <a:p>
            <a:pPr algn="l"/>
            <a:r>
              <a:rPr lang="en-US" sz="2800" dirty="0">
                <a:solidFill>
                  <a:srgbClr val="1C00CF"/>
                </a:solidFill>
                <a:latin typeface="Consolas" pitchFamily="49" charset="0"/>
                <a:cs typeface="Consolas" pitchFamily="49" charset="0"/>
              </a:rPr>
              <a:t> 8</a:t>
            </a:r>
            <a:r>
              <a:rPr lang="en-US" sz="2800" dirty="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9</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a:t>
            </a:r>
          </a:p>
          <a:p>
            <a:pPr algn="l"/>
            <a:r>
              <a:rPr lang="en-US" sz="2800" dirty="0">
                <a:solidFill>
                  <a:srgbClr val="1C00CF"/>
                </a:solidFill>
                <a:latin typeface="Consolas" pitchFamily="49" charset="0"/>
                <a:cs typeface="Consolas" pitchFamily="49" charset="0"/>
              </a:rPr>
              <a:t>10</a:t>
            </a:r>
            <a:r>
              <a:rPr lang="en-US" sz="2800" dirty="0">
                <a:latin typeface="Consolas" pitchFamily="49" charset="0"/>
                <a:cs typeface="Consolas" pitchFamily="49" charset="0"/>
              </a:rPr>
              <a:t>: }</a:t>
            </a:r>
          </a:p>
        </p:txBody>
      </p:sp>
      <p:sp>
        <p:nvSpPr>
          <p:cNvPr id="2" name="Title 1"/>
          <p:cNvSpPr>
            <a:spLocks noGrp="1"/>
          </p:cNvSpPr>
          <p:nvPr>
            <p:ph type="title"/>
          </p:nvPr>
        </p:nvSpPr>
        <p:spPr/>
        <p:txBody>
          <a:bodyPr>
            <a:normAutofit fontScale="90000"/>
          </a:bodyPr>
          <a:lstStyle/>
          <a:p>
            <a:r>
              <a:rPr lang="en-US" dirty="0" smtClean="0"/>
              <a:t>Step 1</a:t>
            </a:r>
            <a:r>
              <a:rPr lang="en-US" dirty="0"/>
              <a:t>: Identify </a:t>
            </a:r>
            <a:r>
              <a:rPr lang="en-US" dirty="0" smtClean="0"/>
              <a:t>if Application is Executing in a Loop</a:t>
            </a:r>
            <a:endParaRPr lang="en-US" dirty="0"/>
          </a:p>
        </p:txBody>
      </p:sp>
      <p:sp>
        <p:nvSpPr>
          <p:cNvPr id="9" name="Rectangle 8"/>
          <p:cNvSpPr/>
          <p:nvPr/>
        </p:nvSpPr>
        <p:spPr>
          <a:xfrm>
            <a:off x="7772400" y="5257800"/>
            <a:ext cx="4749800" cy="881744"/>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6197600" y="5181599"/>
            <a:ext cx="1290174" cy="10942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480088059"/>
      </p:ext>
    </p:extLst>
  </p:cSld>
  <p:clrMapOvr>
    <a:masterClrMapping/>
  </p:clrMapOvr>
  <mc:AlternateContent xmlns:mc="http://schemas.openxmlformats.org/markup-compatibility/2006" xmlns:p14="http://schemas.microsoft.com/office/powerpoint/2010/main">
    <mc:Choice Requires="p14">
      <p:transition spd="slow" p14:dur="2000" advTm="62552"/>
    </mc:Choice>
    <mc:Fallback xmlns="">
      <p:transition xmlns:p14="http://schemas.microsoft.com/office/powerpoint/2010/main" spd="slow" advTm="6255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Loop Detection Algorithm</a:t>
            </a:r>
            <a:endParaRPr lang="en-US" dirty="0"/>
          </a:p>
        </p:txBody>
      </p:sp>
      <p:sp>
        <p:nvSpPr>
          <p:cNvPr id="3" name="Content Placeholder 2"/>
          <p:cNvSpPr>
            <a:spLocks noGrp="1"/>
          </p:cNvSpPr>
          <p:nvPr>
            <p:ph idx="1"/>
          </p:nvPr>
        </p:nvSpPr>
        <p:spPr>
          <a:xfrm>
            <a:off x="330200" y="2438400"/>
            <a:ext cx="12446000" cy="6274367"/>
          </a:xfrm>
        </p:spPr>
        <p:txBody>
          <a:bodyPr anchor="ctr">
            <a:normAutofit/>
          </a:bodyPr>
          <a:lstStyle/>
          <a:p>
            <a:pPr marL="0" indent="0">
              <a:buNone/>
            </a:pPr>
            <a:r>
              <a:rPr lang="en-US" b="1" dirty="0" smtClean="0"/>
              <a:t>Objective: </a:t>
            </a:r>
            <a:r>
              <a:rPr lang="en-US" dirty="0" smtClean="0"/>
              <a:t>find</a:t>
            </a:r>
            <a:r>
              <a:rPr lang="en-US" b="1" dirty="0" smtClean="0"/>
              <a:t> </a:t>
            </a:r>
            <a:r>
              <a:rPr lang="en-US" dirty="0" smtClean="0"/>
              <a:t>repeating sequence </a:t>
            </a:r>
            <a:r>
              <a:rPr lang="en-US" dirty="0"/>
              <a:t>of </a:t>
            </a:r>
            <a:r>
              <a:rPr lang="en-US" dirty="0" smtClean="0"/>
              <a:t>instructions</a:t>
            </a:r>
          </a:p>
          <a:p>
            <a:pPr lvl="1"/>
            <a:r>
              <a:rPr lang="en-US" sz="3600" dirty="0" smtClean="0"/>
              <a:t>Those executed in the highest s</a:t>
            </a:r>
            <a:r>
              <a:rPr lang="en-US" dirty="0" smtClean="0"/>
              <a:t>tack frame</a:t>
            </a:r>
          </a:p>
          <a:p>
            <a:pPr marL="650195" lvl="1" indent="0">
              <a:buNone/>
            </a:pPr>
            <a:endParaRPr lang="en-US" sz="3600" dirty="0" smtClean="0"/>
          </a:p>
          <a:p>
            <a:pPr marL="0" indent="0">
              <a:buNone/>
            </a:pPr>
            <a:r>
              <a:rPr lang="en-US" b="1" dirty="0" smtClean="0"/>
              <a:t>Challenge: </a:t>
            </a:r>
            <a:r>
              <a:rPr lang="en-US" dirty="0" smtClean="0"/>
              <a:t>where is the highest stack frame?</a:t>
            </a:r>
          </a:p>
          <a:p>
            <a:pPr marL="1137843" lvl="3" indent="-487647"/>
            <a:r>
              <a:rPr lang="en-US" sz="3600" dirty="0" smtClean="0"/>
              <a:t>On </a:t>
            </a:r>
            <a:r>
              <a:rPr lang="en-US" sz="3600" dirty="0"/>
              <a:t>demand </a:t>
            </a:r>
            <a:r>
              <a:rPr lang="en-US" sz="3600" dirty="0" smtClean="0"/>
              <a:t>means possibly no frame pointer</a:t>
            </a:r>
          </a:p>
          <a:p>
            <a:pPr marL="1137843" lvl="3" indent="-487647"/>
            <a:r>
              <a:rPr lang="en-US" sz="3600" dirty="0" smtClean="0"/>
              <a:t>Solution</a:t>
            </a:r>
            <a:r>
              <a:rPr lang="en-US" sz="3600" dirty="0"/>
              <a:t>:  </a:t>
            </a:r>
            <a:r>
              <a:rPr lang="en-US" sz="3600" dirty="0" smtClean="0"/>
              <a:t>substitute frame pointer with calling context</a:t>
            </a:r>
          </a:p>
        </p:txBody>
      </p:sp>
    </p:spTree>
    <p:extLst>
      <p:ext uri="{BB962C8B-B14F-4D97-AF65-F5344CB8AC3E}">
        <p14:creationId xmlns:p14="http://schemas.microsoft.com/office/powerpoint/2010/main" val="4168678363"/>
      </p:ext>
    </p:extLst>
  </p:cSld>
  <p:clrMapOvr>
    <a:masterClrMapping/>
  </p:clrMapOvr>
  <mc:AlternateContent xmlns:mc="http://schemas.openxmlformats.org/markup-compatibility/2006" xmlns:p14="http://schemas.microsoft.com/office/powerpoint/2010/main">
    <mc:Choice Requires="p14">
      <p:transition spd="slow" p14:dur="2000" advTm="53634"/>
    </mc:Choice>
    <mc:Fallback xmlns="">
      <p:transition xmlns:p14="http://schemas.microsoft.com/office/powerpoint/2010/main" spd="slow" advTm="53634"/>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Context Reconstruction</a:t>
            </a:r>
            <a:endParaRPr lang="en-US" dirty="0"/>
          </a:p>
        </p:txBody>
      </p:sp>
      <p:sp>
        <p:nvSpPr>
          <p:cNvPr id="8" name="TextBox 7"/>
          <p:cNvSpPr txBox="1"/>
          <p:nvPr/>
        </p:nvSpPr>
        <p:spPr>
          <a:xfrm>
            <a:off x="10464800" y="2565400"/>
            <a:ext cx="1524000" cy="6555641"/>
          </a:xfrm>
          <a:prstGeom prst="rect">
            <a:avLst/>
          </a:prstGeom>
          <a:noFill/>
          <a:ln w="38100">
            <a:solidFill>
              <a:schemeClr val="tx1"/>
            </a:solidFill>
          </a:ln>
        </p:spPr>
        <p:txBody>
          <a:bodyPr wrap="square" rtlCol="0">
            <a:spAutoFit/>
          </a:bodyPr>
          <a:lstStyle/>
          <a:p>
            <a:pPr algn="l"/>
            <a:r>
              <a:rPr lang="en-US" sz="2800" dirty="0" smtClean="0">
                <a:solidFill>
                  <a:schemeClr val="tx1"/>
                </a:solidFill>
                <a:latin typeface="Consolas" pitchFamily="49" charset="0"/>
                <a:cs typeface="Consolas" pitchFamily="49" charset="0"/>
              </a:rPr>
              <a:t>call  </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call  </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call</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ret</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call</a:t>
            </a:r>
          </a:p>
          <a:p>
            <a:pPr algn="l"/>
            <a:r>
              <a:rPr lang="en-US" sz="2800" dirty="0" smtClean="0">
                <a:solidFill>
                  <a:schemeClr val="tx1"/>
                </a:solidFill>
                <a:latin typeface="Consolas" pitchFamily="49" charset="0"/>
                <a:cs typeface="Consolas" pitchFamily="49" charset="0"/>
              </a:rPr>
              <a:t>…</a:t>
            </a:r>
          </a:p>
          <a:p>
            <a:pPr algn="l"/>
            <a:r>
              <a:rPr lang="en-US" sz="2800" dirty="0">
                <a:solidFill>
                  <a:schemeClr val="tx1"/>
                </a:solidFill>
                <a:latin typeface="Consolas" pitchFamily="49" charset="0"/>
                <a:cs typeface="Consolas" pitchFamily="49" charset="0"/>
              </a:rPr>
              <a:t>r</a:t>
            </a:r>
            <a:r>
              <a:rPr lang="en-US" sz="2800" dirty="0" smtClean="0">
                <a:solidFill>
                  <a:schemeClr val="tx1"/>
                </a:solidFill>
                <a:latin typeface="Consolas" pitchFamily="49" charset="0"/>
                <a:cs typeface="Consolas" pitchFamily="49" charset="0"/>
              </a:rPr>
              <a:t>et</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ret</a:t>
            </a:r>
          </a:p>
          <a:p>
            <a:pPr algn="l"/>
            <a:r>
              <a:rPr lang="en-US" sz="2800" dirty="0" smtClean="0">
                <a:solidFill>
                  <a:schemeClr val="tx1"/>
                </a:solidFill>
                <a:latin typeface="Consolas" pitchFamily="49" charset="0"/>
                <a:cs typeface="Consolas" pitchFamily="49" charset="0"/>
              </a:rPr>
              <a:t>…</a:t>
            </a:r>
          </a:p>
          <a:p>
            <a:pPr algn="l"/>
            <a:r>
              <a:rPr lang="en-US" sz="2800" dirty="0" smtClean="0">
                <a:solidFill>
                  <a:schemeClr val="tx1"/>
                </a:solidFill>
                <a:latin typeface="Consolas" pitchFamily="49" charset="0"/>
                <a:cs typeface="Consolas" pitchFamily="49" charset="0"/>
              </a:rPr>
              <a:t>ret</a:t>
            </a:r>
          </a:p>
        </p:txBody>
      </p:sp>
      <p:sp>
        <p:nvSpPr>
          <p:cNvPr id="28" name="Content Placeholder 80"/>
          <p:cNvSpPr>
            <a:spLocks noGrp="1"/>
          </p:cNvSpPr>
          <p:nvPr>
            <p:ph sz="half" idx="1"/>
          </p:nvPr>
        </p:nvSpPr>
        <p:spPr>
          <a:xfrm>
            <a:off x="650240" y="2275842"/>
            <a:ext cx="5743787" cy="6436925"/>
          </a:xfrm>
        </p:spPr>
        <p:txBody>
          <a:bodyPr anchor="ctr">
            <a:normAutofit lnSpcReduction="10000"/>
          </a:bodyPr>
          <a:lstStyle/>
          <a:p>
            <a:pPr marL="0" indent="0">
              <a:buNone/>
            </a:pPr>
            <a:r>
              <a:rPr lang="en-US" dirty="0" smtClean="0"/>
              <a:t>Intuition</a:t>
            </a:r>
          </a:p>
          <a:p>
            <a:r>
              <a:rPr lang="en-US" sz="3400" dirty="0" smtClean="0"/>
              <a:t>Observe execution trace</a:t>
            </a:r>
          </a:p>
          <a:p>
            <a:endParaRPr lang="en-US" sz="3400" dirty="0" smtClean="0"/>
          </a:p>
          <a:p>
            <a:r>
              <a:rPr lang="en-US" sz="3400" dirty="0" smtClean="0">
                <a:solidFill>
                  <a:schemeClr val="bg1"/>
                </a:solidFill>
              </a:rPr>
              <a:t>Matched returns are new procedure calls</a:t>
            </a:r>
          </a:p>
          <a:p>
            <a:endParaRPr lang="en-US" sz="3400" dirty="0" smtClean="0">
              <a:solidFill>
                <a:schemeClr val="bg1"/>
              </a:solidFill>
            </a:endParaRPr>
          </a:p>
          <a:p>
            <a:r>
              <a:rPr lang="en-US" sz="3400" dirty="0" smtClean="0">
                <a:solidFill>
                  <a:schemeClr val="bg1"/>
                </a:solidFill>
              </a:rPr>
              <a:t>Unmatched returns are part of calling context</a:t>
            </a:r>
          </a:p>
          <a:p>
            <a:endParaRPr lang="en-US" sz="3400" dirty="0" smtClean="0">
              <a:solidFill>
                <a:schemeClr val="bg1"/>
              </a:solidFill>
            </a:endParaRPr>
          </a:p>
          <a:p>
            <a:r>
              <a:rPr lang="en-US" sz="3400" dirty="0">
                <a:solidFill>
                  <a:schemeClr val="bg1"/>
                </a:solidFill>
              </a:rPr>
              <a:t>A</a:t>
            </a:r>
            <a:r>
              <a:rPr lang="en-US" sz="3400" dirty="0" smtClean="0">
                <a:solidFill>
                  <a:schemeClr val="bg1"/>
                </a:solidFill>
              </a:rPr>
              <a:t>t </a:t>
            </a:r>
            <a:r>
              <a:rPr lang="en-US" sz="3400" dirty="0">
                <a:solidFill>
                  <a:schemeClr val="bg1"/>
                </a:solidFill>
                <a:latin typeface="Consolas" pitchFamily="49" charset="0"/>
                <a:cs typeface="Consolas" pitchFamily="49" charset="0"/>
              </a:rPr>
              <a:t>ret</a:t>
            </a:r>
            <a:r>
              <a:rPr lang="en-US" sz="3400" dirty="0">
                <a:solidFill>
                  <a:schemeClr val="bg1"/>
                </a:solidFill>
              </a:rPr>
              <a:t> </a:t>
            </a:r>
            <a:r>
              <a:rPr lang="en-US" sz="3400" dirty="0" smtClean="0">
                <a:solidFill>
                  <a:schemeClr val="bg1"/>
                </a:solidFill>
              </a:rPr>
              <a:t>instruction, top of stack is the return address</a:t>
            </a:r>
          </a:p>
        </p:txBody>
      </p:sp>
    </p:spTree>
    <p:extLst>
      <p:ext uri="{BB962C8B-B14F-4D97-AF65-F5344CB8AC3E}">
        <p14:creationId xmlns:p14="http://schemas.microsoft.com/office/powerpoint/2010/main" val="3096727479"/>
      </p:ext>
    </p:extLst>
  </p:cSld>
  <p:clrMapOvr>
    <a:masterClrMapping/>
  </p:clrMapOvr>
  <mc:AlternateContent xmlns:mc="http://schemas.openxmlformats.org/markup-compatibility/2006" xmlns:p14="http://schemas.microsoft.com/office/powerpoint/2010/main">
    <mc:Choice Requires="p14">
      <p:transition spd="slow" p14:dur="2000" advTm="10090"/>
    </mc:Choice>
    <mc:Fallback xmlns="">
      <p:transition xmlns:p14="http://schemas.microsoft.com/office/powerpoint/2010/main" spd="slow" advTm="10090"/>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Context Reconstruction</a:t>
            </a:r>
            <a:endParaRPr lang="en-US" dirty="0"/>
          </a:p>
        </p:txBody>
      </p:sp>
      <p:sp>
        <p:nvSpPr>
          <p:cNvPr id="8" name="TextBox 7"/>
          <p:cNvSpPr txBox="1"/>
          <p:nvPr/>
        </p:nvSpPr>
        <p:spPr>
          <a:xfrm>
            <a:off x="10464800" y="2565400"/>
            <a:ext cx="1524000" cy="6555641"/>
          </a:xfrm>
          <a:prstGeom prst="rect">
            <a:avLst/>
          </a:prstGeom>
          <a:noFill/>
          <a:ln w="38100">
            <a:solidFill>
              <a:schemeClr val="tx1"/>
            </a:solidFill>
          </a:ln>
        </p:spPr>
        <p:txBody>
          <a:bodyPr wrap="square" rtlCol="0">
            <a:spAutoFit/>
          </a:bodyPr>
          <a:lstStyle/>
          <a:p>
            <a:pPr algn="l"/>
            <a:r>
              <a:rPr lang="en-US" sz="2800" b="1" dirty="0" smtClean="0">
                <a:solidFill>
                  <a:srgbClr val="0070C0"/>
                </a:solidFill>
                <a:latin typeface="Consolas" pitchFamily="49" charset="0"/>
                <a:cs typeface="Consolas" pitchFamily="49" charset="0"/>
              </a:rPr>
              <a:t>call</a:t>
            </a:r>
            <a:r>
              <a:rPr lang="en-US" sz="2800" b="1" dirty="0" smtClean="0">
                <a:latin typeface="Consolas" pitchFamily="49" charset="0"/>
                <a:cs typeface="Consolas" pitchFamily="49" charset="0"/>
              </a:rPr>
              <a:t>  </a:t>
            </a:r>
          </a:p>
          <a:p>
            <a:pPr algn="l"/>
            <a:r>
              <a:rPr lang="en-US" sz="2800" b="1" dirty="0" smtClean="0">
                <a:latin typeface="Consolas" pitchFamily="49" charset="0"/>
                <a:cs typeface="Consolas" pitchFamily="49" charset="0"/>
              </a:rPr>
              <a:t>…</a:t>
            </a:r>
          </a:p>
          <a:p>
            <a:pPr algn="l"/>
            <a:r>
              <a:rPr lang="en-US" sz="2800" b="1" dirty="0" smtClean="0">
                <a:solidFill>
                  <a:srgbClr val="7030A0"/>
                </a:solidFill>
                <a:latin typeface="Consolas" pitchFamily="49" charset="0"/>
                <a:cs typeface="Consolas" pitchFamily="49" charset="0"/>
              </a:rPr>
              <a:t>call</a:t>
            </a:r>
            <a:r>
              <a:rPr lang="en-US" sz="2800" b="1" dirty="0" smtClean="0">
                <a:latin typeface="Consolas" pitchFamily="49" charset="0"/>
                <a:cs typeface="Consolas" pitchFamily="49" charset="0"/>
              </a:rPr>
              <a:t>  </a:t>
            </a:r>
          </a:p>
          <a:p>
            <a:pPr algn="l"/>
            <a:r>
              <a:rPr lang="en-US" sz="2800" b="1" dirty="0" smtClean="0">
                <a:latin typeface="Consolas" pitchFamily="49" charset="0"/>
                <a:cs typeface="Consolas" pitchFamily="49" charset="0"/>
              </a:rPr>
              <a:t>…</a:t>
            </a:r>
          </a:p>
          <a:p>
            <a:pPr algn="l"/>
            <a:r>
              <a:rPr lang="en-US" sz="2800" b="1" dirty="0" smtClean="0">
                <a:solidFill>
                  <a:srgbClr val="C00000"/>
                </a:solidFill>
                <a:latin typeface="Consolas" pitchFamily="49" charset="0"/>
                <a:cs typeface="Consolas" pitchFamily="49" charset="0"/>
              </a:rPr>
              <a:t>call</a:t>
            </a:r>
          </a:p>
          <a:p>
            <a:pPr algn="l"/>
            <a:r>
              <a:rPr lang="en-US" sz="2800" b="1" dirty="0" smtClean="0">
                <a:latin typeface="Consolas" pitchFamily="49" charset="0"/>
                <a:cs typeface="Consolas" pitchFamily="49" charset="0"/>
              </a:rPr>
              <a:t>…</a:t>
            </a:r>
          </a:p>
          <a:p>
            <a:pPr algn="l"/>
            <a:r>
              <a:rPr lang="en-US" sz="2800" b="1" dirty="0" smtClean="0">
                <a:solidFill>
                  <a:srgbClr val="C00000"/>
                </a:solidFill>
                <a:latin typeface="Consolas" pitchFamily="49" charset="0"/>
                <a:cs typeface="Consolas" pitchFamily="49" charset="0"/>
              </a:rPr>
              <a:t>ret</a:t>
            </a:r>
          </a:p>
          <a:p>
            <a:pPr algn="l"/>
            <a:r>
              <a:rPr lang="en-US" sz="2800" b="1" dirty="0" smtClean="0">
                <a:latin typeface="Consolas" pitchFamily="49" charset="0"/>
                <a:cs typeface="Consolas" pitchFamily="49" charset="0"/>
              </a:rPr>
              <a:t>…</a:t>
            </a:r>
          </a:p>
          <a:p>
            <a:pPr algn="l"/>
            <a:r>
              <a:rPr lang="en-US" sz="2800" b="1" dirty="0" smtClean="0">
                <a:solidFill>
                  <a:srgbClr val="00B050"/>
                </a:solidFill>
                <a:latin typeface="Consolas" pitchFamily="49" charset="0"/>
                <a:cs typeface="Consolas" pitchFamily="49" charset="0"/>
              </a:rPr>
              <a:t>call</a:t>
            </a:r>
          </a:p>
          <a:p>
            <a:pPr algn="l"/>
            <a:r>
              <a:rPr lang="en-US" sz="2800" b="1" dirty="0" smtClean="0">
                <a:solidFill>
                  <a:srgbClr val="00B050"/>
                </a:solidFill>
                <a:latin typeface="Consolas" pitchFamily="49" charset="0"/>
                <a:cs typeface="Consolas" pitchFamily="49" charset="0"/>
              </a:rPr>
              <a:t>…</a:t>
            </a:r>
          </a:p>
          <a:p>
            <a:pPr algn="l"/>
            <a:r>
              <a:rPr lang="en-US" sz="2800" b="1" dirty="0">
                <a:solidFill>
                  <a:srgbClr val="00B050"/>
                </a:solidFill>
                <a:latin typeface="Consolas" pitchFamily="49" charset="0"/>
                <a:cs typeface="Consolas" pitchFamily="49" charset="0"/>
              </a:rPr>
              <a:t>r</a:t>
            </a:r>
            <a:r>
              <a:rPr lang="en-US" sz="2800" b="1" dirty="0" smtClean="0">
                <a:solidFill>
                  <a:srgbClr val="00B050"/>
                </a:solidFill>
                <a:latin typeface="Consolas" pitchFamily="49" charset="0"/>
                <a:cs typeface="Consolas" pitchFamily="49" charset="0"/>
              </a:rPr>
              <a:t>et</a:t>
            </a:r>
          </a:p>
          <a:p>
            <a:pPr algn="l"/>
            <a:r>
              <a:rPr lang="en-US" sz="2800" b="1" dirty="0" smtClean="0">
                <a:latin typeface="Consolas" pitchFamily="49" charset="0"/>
                <a:cs typeface="Consolas" pitchFamily="49" charset="0"/>
              </a:rPr>
              <a:t>…</a:t>
            </a:r>
          </a:p>
          <a:p>
            <a:pPr algn="l"/>
            <a:r>
              <a:rPr lang="en-US" sz="2800" b="1" dirty="0" smtClean="0">
                <a:solidFill>
                  <a:srgbClr val="7030A0"/>
                </a:solidFill>
                <a:latin typeface="Consolas" pitchFamily="49" charset="0"/>
                <a:cs typeface="Consolas" pitchFamily="49" charset="0"/>
              </a:rPr>
              <a:t>ret</a:t>
            </a:r>
          </a:p>
          <a:p>
            <a:pPr algn="l"/>
            <a:r>
              <a:rPr lang="en-US" sz="2800" b="1" dirty="0" smtClean="0">
                <a:latin typeface="Consolas" pitchFamily="49" charset="0"/>
                <a:cs typeface="Consolas" pitchFamily="49" charset="0"/>
              </a:rPr>
              <a:t>…</a:t>
            </a:r>
          </a:p>
          <a:p>
            <a:pPr algn="l"/>
            <a:r>
              <a:rPr lang="en-US" sz="2800" b="1" dirty="0" smtClean="0">
                <a:solidFill>
                  <a:srgbClr val="0070C0"/>
                </a:solidFill>
                <a:latin typeface="Consolas" pitchFamily="49" charset="0"/>
                <a:cs typeface="Consolas" pitchFamily="49" charset="0"/>
              </a:rPr>
              <a:t>ret</a:t>
            </a:r>
          </a:p>
        </p:txBody>
      </p:sp>
      <p:sp>
        <p:nvSpPr>
          <p:cNvPr id="57" name="Rounded Rectangle 56"/>
          <p:cNvSpPr/>
          <p:nvPr/>
        </p:nvSpPr>
        <p:spPr>
          <a:xfrm>
            <a:off x="7332013" y="3860800"/>
            <a:ext cx="2631786" cy="571500"/>
          </a:xfrm>
          <a:prstGeom prst="round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sz="3600" dirty="0" smtClean="0"/>
              <a:t>Attach Point</a:t>
            </a:r>
            <a:endParaRPr lang="en-US" sz="3600" dirty="0"/>
          </a:p>
        </p:txBody>
      </p:sp>
      <p:sp>
        <p:nvSpPr>
          <p:cNvPr id="70" name="Left Brace 69"/>
          <p:cNvSpPr/>
          <p:nvPr/>
        </p:nvSpPr>
        <p:spPr>
          <a:xfrm>
            <a:off x="10363200" y="3949700"/>
            <a:ext cx="101600" cy="4000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6" name="Straight Connector 75"/>
          <p:cNvCxnSpPr>
            <a:stCxn id="57" idx="3"/>
            <a:endCxn id="70" idx="1"/>
          </p:cNvCxnSpPr>
          <p:nvPr/>
        </p:nvCxnSpPr>
        <p:spPr>
          <a:xfrm>
            <a:off x="9963799" y="4146550"/>
            <a:ext cx="399401" cy="3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7616609" y="5399412"/>
            <a:ext cx="2062595" cy="571500"/>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Matched</a:t>
            </a:r>
            <a:endParaRPr lang="en-US" sz="3600" dirty="0"/>
          </a:p>
        </p:txBody>
      </p:sp>
      <p:sp>
        <p:nvSpPr>
          <p:cNvPr id="24" name="Left Brace 23"/>
          <p:cNvSpPr/>
          <p:nvPr/>
        </p:nvSpPr>
        <p:spPr>
          <a:xfrm>
            <a:off x="10134600" y="4572000"/>
            <a:ext cx="279400" cy="832806"/>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5" name="Straight Connector 24"/>
          <p:cNvCxnSpPr>
            <a:stCxn id="23" idx="3"/>
            <a:endCxn id="24" idx="1"/>
          </p:cNvCxnSpPr>
          <p:nvPr/>
        </p:nvCxnSpPr>
        <p:spPr>
          <a:xfrm flipV="1">
            <a:off x="9679204" y="4988403"/>
            <a:ext cx="455396" cy="696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Left Brace 28"/>
          <p:cNvSpPr/>
          <p:nvPr/>
        </p:nvSpPr>
        <p:spPr>
          <a:xfrm>
            <a:off x="10185400" y="6292218"/>
            <a:ext cx="279400" cy="832806"/>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0" name="Straight Connector 29"/>
          <p:cNvCxnSpPr>
            <a:stCxn id="23" idx="3"/>
            <a:endCxn id="29" idx="1"/>
          </p:cNvCxnSpPr>
          <p:nvPr/>
        </p:nvCxnSpPr>
        <p:spPr>
          <a:xfrm>
            <a:off x="9679204" y="5685162"/>
            <a:ext cx="506196" cy="10234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7319313" y="8100228"/>
            <a:ext cx="2657186" cy="571500"/>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600" dirty="0"/>
              <a:t>U</a:t>
            </a:r>
            <a:r>
              <a:rPr lang="en-US" sz="3600" dirty="0" smtClean="0"/>
              <a:t>nmatched</a:t>
            </a:r>
            <a:endParaRPr lang="en-US" sz="3600" dirty="0"/>
          </a:p>
        </p:txBody>
      </p:sp>
      <p:sp>
        <p:nvSpPr>
          <p:cNvPr id="49" name="Left Brace 48"/>
          <p:cNvSpPr/>
          <p:nvPr/>
        </p:nvSpPr>
        <p:spPr>
          <a:xfrm>
            <a:off x="10185400" y="7969575"/>
            <a:ext cx="279400" cy="832806"/>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0" name="Straight Connector 49"/>
          <p:cNvCxnSpPr>
            <a:stCxn id="48" idx="3"/>
            <a:endCxn id="49" idx="1"/>
          </p:cNvCxnSpPr>
          <p:nvPr/>
        </p:nvCxnSpPr>
        <p:spPr>
          <a:xfrm>
            <a:off x="9976499" y="8385978"/>
            <a:ext cx="20890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Content Placeholder 80"/>
          <p:cNvSpPr>
            <a:spLocks noGrp="1"/>
          </p:cNvSpPr>
          <p:nvPr>
            <p:ph sz="half" idx="1"/>
          </p:nvPr>
        </p:nvSpPr>
        <p:spPr>
          <a:xfrm>
            <a:off x="650240" y="2275842"/>
            <a:ext cx="6385560" cy="6436925"/>
          </a:xfrm>
        </p:spPr>
        <p:txBody>
          <a:bodyPr anchor="ctr">
            <a:normAutofit fontScale="92500" lnSpcReduction="10000"/>
          </a:bodyPr>
          <a:lstStyle/>
          <a:p>
            <a:pPr marL="0" indent="0">
              <a:buNone/>
            </a:pPr>
            <a:r>
              <a:rPr lang="en-US" sz="4300" dirty="0" smtClean="0"/>
              <a:t>Intuition</a:t>
            </a:r>
          </a:p>
          <a:p>
            <a:r>
              <a:rPr lang="en-US" sz="3700" dirty="0" smtClean="0"/>
              <a:t>Observe execution trace</a:t>
            </a:r>
          </a:p>
          <a:p>
            <a:endParaRPr lang="en-US" sz="3700" dirty="0" smtClean="0"/>
          </a:p>
          <a:p>
            <a:r>
              <a:rPr lang="en-US" sz="3700" b="1" dirty="0" smtClean="0">
                <a:solidFill>
                  <a:schemeClr val="accent1">
                    <a:lumMod val="75000"/>
                  </a:schemeClr>
                </a:solidFill>
              </a:rPr>
              <a:t>Matched calls and returns </a:t>
            </a:r>
            <a:r>
              <a:rPr lang="en-US" sz="3700" dirty="0" smtClean="0"/>
              <a:t>are new procedure calls</a:t>
            </a:r>
          </a:p>
          <a:p>
            <a:endParaRPr lang="en-US" sz="3700" dirty="0" smtClean="0"/>
          </a:p>
          <a:p>
            <a:r>
              <a:rPr lang="en-US" sz="3700" b="1" dirty="0" smtClean="0">
                <a:solidFill>
                  <a:schemeClr val="accent4">
                    <a:lumMod val="75000"/>
                  </a:schemeClr>
                </a:solidFill>
              </a:rPr>
              <a:t>Unmatched returns </a:t>
            </a:r>
            <a:br>
              <a:rPr lang="en-US" sz="3700" b="1" dirty="0" smtClean="0">
                <a:solidFill>
                  <a:schemeClr val="accent4">
                    <a:lumMod val="75000"/>
                  </a:schemeClr>
                </a:solidFill>
              </a:rPr>
            </a:br>
            <a:r>
              <a:rPr lang="en-US" sz="3700" dirty="0" smtClean="0"/>
              <a:t>identify</a:t>
            </a:r>
            <a:r>
              <a:rPr lang="en-US" sz="3700" dirty="0"/>
              <a:t> </a:t>
            </a:r>
            <a:r>
              <a:rPr lang="en-US" sz="3700" dirty="0" smtClean="0"/>
              <a:t>calls in calling context</a:t>
            </a:r>
          </a:p>
          <a:p>
            <a:endParaRPr lang="en-US" sz="3700" dirty="0" smtClean="0"/>
          </a:p>
          <a:p>
            <a:r>
              <a:rPr lang="en-US" sz="3700" b="1" dirty="0"/>
              <a:t>A</a:t>
            </a:r>
            <a:r>
              <a:rPr lang="en-US" sz="3700" b="1" dirty="0" smtClean="0"/>
              <a:t>t </a:t>
            </a:r>
            <a:r>
              <a:rPr lang="en-US" sz="3700" b="1" dirty="0">
                <a:latin typeface="Consolas" pitchFamily="49" charset="0"/>
                <a:cs typeface="Consolas" pitchFamily="49" charset="0"/>
              </a:rPr>
              <a:t>ret</a:t>
            </a:r>
            <a:r>
              <a:rPr lang="en-US" sz="3700" b="1" dirty="0"/>
              <a:t> </a:t>
            </a:r>
            <a:r>
              <a:rPr lang="en-US" sz="3700" b="1" dirty="0" smtClean="0"/>
              <a:t>instruction, top of stack is the return address</a:t>
            </a:r>
          </a:p>
        </p:txBody>
      </p:sp>
      <p:sp>
        <p:nvSpPr>
          <p:cNvPr id="94" name="Rounded Rectangle 93"/>
          <p:cNvSpPr/>
          <p:nvPr/>
        </p:nvSpPr>
        <p:spPr>
          <a:xfrm>
            <a:off x="7588611" y="2984500"/>
            <a:ext cx="2118590" cy="571500"/>
          </a:xfrm>
          <a:prstGeom prst="round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sz="3600" dirty="0" smtClean="0"/>
              <a:t>Context</a:t>
            </a:r>
            <a:endParaRPr lang="en-US" sz="3600" dirty="0"/>
          </a:p>
        </p:txBody>
      </p:sp>
      <p:sp>
        <p:nvSpPr>
          <p:cNvPr id="122" name="Left Brace 121"/>
          <p:cNvSpPr/>
          <p:nvPr/>
        </p:nvSpPr>
        <p:spPr>
          <a:xfrm>
            <a:off x="10147300" y="2857500"/>
            <a:ext cx="279400" cy="832806"/>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3" name="Straight Connector 122"/>
          <p:cNvCxnSpPr>
            <a:stCxn id="94" idx="3"/>
            <a:endCxn id="122" idx="1"/>
          </p:cNvCxnSpPr>
          <p:nvPr/>
        </p:nvCxnSpPr>
        <p:spPr>
          <a:xfrm>
            <a:off x="9707201" y="3270250"/>
            <a:ext cx="440099" cy="36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0452100" y="3860800"/>
            <a:ext cx="1549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7245458" y="2245203"/>
            <a:ext cx="5322888" cy="16002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888946978"/>
      </p:ext>
    </p:extLst>
  </p:cSld>
  <p:clrMapOvr>
    <a:masterClrMapping/>
  </p:clrMapOvr>
  <mc:AlternateContent xmlns:mc="http://schemas.openxmlformats.org/markup-compatibility/2006" xmlns:p14="http://schemas.microsoft.com/office/powerpoint/2010/main">
    <mc:Choice Requires="p14">
      <p:transition spd="slow" p14:dur="2000" advTm="87039"/>
    </mc:Choice>
    <mc:Fallback xmlns="">
      <p:transition xmlns:p14="http://schemas.microsoft.com/office/powerpoint/2010/main" spd="slow" advTm="8703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1">
                                            <p:txEl>
                                              <p:pRg st="3" end="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1">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70" grpId="0" animBg="1"/>
      <p:bldP spid="23" grpId="0" animBg="1"/>
      <p:bldP spid="24" grpId="0" animBg="1"/>
      <p:bldP spid="29" grpId="0" animBg="1"/>
      <p:bldP spid="48" grpId="0" animBg="1"/>
      <p:bldP spid="49" grpId="0" animBg="1"/>
      <p:bldP spid="94" grpId="0" animBg="1"/>
      <p:bldP spid="122" grpId="0" animBg="1"/>
      <p:bldP spid="6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2</a:t>
            </a:r>
            <a:r>
              <a:rPr lang="en-US" dirty="0"/>
              <a:t>: </a:t>
            </a:r>
            <a:r>
              <a:rPr lang="en-US" dirty="0" smtClean="0"/>
              <a:t>Detect Infinite Loop</a:t>
            </a:r>
            <a:endParaRPr lang="en-US" dirty="0"/>
          </a:p>
        </p:txBody>
      </p:sp>
      <p:sp>
        <p:nvSpPr>
          <p:cNvPr id="3" name="Content Placeholder 2"/>
          <p:cNvSpPr>
            <a:spLocks noGrp="1"/>
          </p:cNvSpPr>
          <p:nvPr>
            <p:ph idx="1"/>
          </p:nvPr>
        </p:nvSpPr>
        <p:spPr>
          <a:xfrm>
            <a:off x="254000" y="2133600"/>
            <a:ext cx="7376160" cy="6436925"/>
          </a:xfrm>
        </p:spPr>
        <p:txBody>
          <a:bodyPr anchor="ctr" anchorCtr="0">
            <a:normAutofit/>
          </a:bodyPr>
          <a:lstStyle/>
          <a:p>
            <a:r>
              <a:rPr lang="en-US" sz="4400" dirty="0" smtClean="0"/>
              <a:t>Snapshot each loop iteration</a:t>
            </a:r>
          </a:p>
          <a:p>
            <a:pPr lvl="1"/>
            <a:r>
              <a:rPr lang="en-US" sz="3800" dirty="0" smtClean="0"/>
              <a:t>Save only modified state</a:t>
            </a:r>
          </a:p>
          <a:p>
            <a:endParaRPr lang="en-US" sz="4400" dirty="0" smtClean="0"/>
          </a:p>
          <a:p>
            <a:r>
              <a:rPr lang="en-US" sz="4400" dirty="0"/>
              <a:t>I</a:t>
            </a:r>
            <a:r>
              <a:rPr lang="en-US" sz="4400" dirty="0" smtClean="0"/>
              <a:t>f two snapshots are the </a:t>
            </a:r>
            <a:r>
              <a:rPr lang="en-US" sz="4400" dirty="0" smtClean="0">
                <a:solidFill>
                  <a:srgbClr val="800000"/>
                </a:solidFill>
              </a:rPr>
              <a:t>same</a:t>
            </a:r>
            <a:r>
              <a:rPr lang="en-US" sz="4400" dirty="0" smtClean="0"/>
              <a:t>, then infinite loop</a:t>
            </a:r>
            <a:endParaRPr lang="en-US" sz="4400" dirty="0" smtClean="0">
              <a:solidFill>
                <a:srgbClr val="800000"/>
              </a:solidFill>
            </a:endParaRPr>
          </a:p>
        </p:txBody>
      </p:sp>
      <p:sp>
        <p:nvSpPr>
          <p:cNvPr id="5" name="Oval 4"/>
          <p:cNvSpPr/>
          <p:nvPr/>
        </p:nvSpPr>
        <p:spPr>
          <a:xfrm>
            <a:off x="8816811" y="3027402"/>
            <a:ext cx="1066800" cy="1041499"/>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816811" y="4693800"/>
            <a:ext cx="1066800" cy="1041499"/>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Oval 6"/>
          <p:cNvSpPr/>
          <p:nvPr/>
        </p:nvSpPr>
        <p:spPr>
          <a:xfrm>
            <a:off x="8816811" y="6342840"/>
            <a:ext cx="1066800" cy="1041499"/>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Oval 7"/>
          <p:cNvSpPr/>
          <p:nvPr/>
        </p:nvSpPr>
        <p:spPr>
          <a:xfrm>
            <a:off x="8816811" y="7922447"/>
            <a:ext cx="1066800" cy="1041499"/>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a:stCxn id="5" idx="4"/>
            <a:endCxn id="6" idx="0"/>
          </p:cNvCxnSpPr>
          <p:nvPr/>
        </p:nvCxnSpPr>
        <p:spPr>
          <a:xfrm>
            <a:off x="9350211" y="4068901"/>
            <a:ext cx="0" cy="6248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4"/>
            <a:endCxn id="7" idx="0"/>
          </p:cNvCxnSpPr>
          <p:nvPr/>
        </p:nvCxnSpPr>
        <p:spPr>
          <a:xfrm>
            <a:off x="9350211" y="5735299"/>
            <a:ext cx="0" cy="60754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4"/>
            <a:endCxn id="8" idx="0"/>
          </p:cNvCxnSpPr>
          <p:nvPr/>
        </p:nvCxnSpPr>
        <p:spPr>
          <a:xfrm>
            <a:off x="9350211" y="7384339"/>
            <a:ext cx="0" cy="53810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0682285" y="5074566"/>
            <a:ext cx="419099" cy="382413"/>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1302994" y="6608802"/>
            <a:ext cx="419099" cy="382413"/>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Oval 13"/>
          <p:cNvSpPr/>
          <p:nvPr/>
        </p:nvSpPr>
        <p:spPr>
          <a:xfrm>
            <a:off x="10682285" y="6608802"/>
            <a:ext cx="419099" cy="382413"/>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1302994" y="8367772"/>
            <a:ext cx="419099" cy="382413"/>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6" name="Oval 15"/>
          <p:cNvSpPr/>
          <p:nvPr/>
        </p:nvSpPr>
        <p:spPr>
          <a:xfrm>
            <a:off x="10682285" y="8362831"/>
            <a:ext cx="419099" cy="382413"/>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1912601" y="8374805"/>
            <a:ext cx="419099" cy="382413"/>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5" name="Double Brace 34"/>
          <p:cNvSpPr/>
          <p:nvPr/>
        </p:nvSpPr>
        <p:spPr>
          <a:xfrm>
            <a:off x="10464800" y="6615833"/>
            <a:ext cx="1447801" cy="368349"/>
          </a:xfrm>
          <a:prstGeom prst="bracePair">
            <a:avLst>
              <a:gd name="adj" fmla="val 2126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Double Brace 36"/>
          <p:cNvSpPr/>
          <p:nvPr/>
        </p:nvSpPr>
        <p:spPr>
          <a:xfrm>
            <a:off x="10490197" y="8374805"/>
            <a:ext cx="2108203" cy="368349"/>
          </a:xfrm>
          <a:prstGeom prst="bracePair">
            <a:avLst>
              <a:gd name="adj" fmla="val 2126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Double Brace 37"/>
          <p:cNvSpPr/>
          <p:nvPr/>
        </p:nvSpPr>
        <p:spPr>
          <a:xfrm>
            <a:off x="10499727" y="5088630"/>
            <a:ext cx="784217" cy="368349"/>
          </a:xfrm>
          <a:prstGeom prst="bracePair">
            <a:avLst>
              <a:gd name="adj" fmla="val 2126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8841097" y="2113002"/>
            <a:ext cx="1018228" cy="553998"/>
          </a:xfrm>
          <a:prstGeom prst="rect">
            <a:avLst/>
          </a:prstGeom>
          <a:noFill/>
        </p:spPr>
        <p:txBody>
          <a:bodyPr wrap="none" rtlCol="0">
            <a:spAutoFit/>
          </a:bodyPr>
          <a:lstStyle/>
          <a:p>
            <a:r>
              <a:rPr lang="en-US" sz="3000" dirty="0"/>
              <a:t>s</a:t>
            </a:r>
            <a:r>
              <a:rPr lang="en-US" sz="3000" dirty="0" smtClean="0"/>
              <a:t>tate</a:t>
            </a:r>
            <a:endParaRPr lang="en-US" sz="3000" dirty="0"/>
          </a:p>
        </p:txBody>
      </p:sp>
      <p:sp>
        <p:nvSpPr>
          <p:cNvPr id="40" name="TextBox 39"/>
          <p:cNvSpPr txBox="1"/>
          <p:nvPr/>
        </p:nvSpPr>
        <p:spPr>
          <a:xfrm>
            <a:off x="10347305" y="2113002"/>
            <a:ext cx="1742785" cy="553998"/>
          </a:xfrm>
          <a:prstGeom prst="rect">
            <a:avLst/>
          </a:prstGeom>
          <a:noFill/>
        </p:spPr>
        <p:txBody>
          <a:bodyPr wrap="none" rtlCol="0">
            <a:spAutoFit/>
          </a:bodyPr>
          <a:lstStyle/>
          <a:p>
            <a:r>
              <a:rPr lang="en-US" sz="3000" dirty="0" smtClean="0"/>
              <a:t>snapshots</a:t>
            </a:r>
            <a:endParaRPr lang="en-US" sz="3000" dirty="0"/>
          </a:p>
        </p:txBody>
      </p:sp>
      <p:cxnSp>
        <p:nvCxnSpPr>
          <p:cNvPr id="41" name="Straight Connector 40"/>
          <p:cNvCxnSpPr/>
          <p:nvPr/>
        </p:nvCxnSpPr>
        <p:spPr>
          <a:xfrm>
            <a:off x="10083800" y="2265402"/>
            <a:ext cx="0" cy="6698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874000" y="2798802"/>
            <a:ext cx="44577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8" idx="4"/>
            <a:endCxn id="16" idx="4"/>
          </p:cNvCxnSpPr>
          <p:nvPr/>
        </p:nvCxnSpPr>
        <p:spPr>
          <a:xfrm rot="5400000" flipH="1" flipV="1">
            <a:off x="10011672" y="8083783"/>
            <a:ext cx="218702" cy="1541624"/>
          </a:xfrm>
          <a:prstGeom prst="bentConnector3">
            <a:avLst>
              <a:gd name="adj1" fmla="val -156789"/>
            </a:avLst>
          </a:prstGeom>
          <a:ln w="38100">
            <a:solidFill>
              <a:srgbClr val="8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7997456" y="2113002"/>
            <a:ext cx="269626" cy="553998"/>
          </a:xfrm>
          <a:prstGeom prst="rect">
            <a:avLst/>
          </a:prstGeom>
          <a:noFill/>
        </p:spPr>
        <p:txBody>
          <a:bodyPr wrap="none" rtlCol="0">
            <a:spAutoFit/>
          </a:bodyPr>
          <a:lstStyle/>
          <a:p>
            <a:r>
              <a:rPr lang="en-US" sz="3000" dirty="0" err="1" smtClean="0"/>
              <a:t>i</a:t>
            </a:r>
            <a:endParaRPr lang="en-US" sz="3000" dirty="0"/>
          </a:p>
        </p:txBody>
      </p:sp>
      <p:sp>
        <p:nvSpPr>
          <p:cNvPr id="57" name="TextBox 56"/>
          <p:cNvSpPr txBox="1"/>
          <p:nvPr/>
        </p:nvSpPr>
        <p:spPr>
          <a:xfrm>
            <a:off x="7933336" y="4937550"/>
            <a:ext cx="397866" cy="553998"/>
          </a:xfrm>
          <a:prstGeom prst="rect">
            <a:avLst/>
          </a:prstGeom>
          <a:noFill/>
        </p:spPr>
        <p:txBody>
          <a:bodyPr wrap="none" rtlCol="0">
            <a:spAutoFit/>
          </a:bodyPr>
          <a:lstStyle/>
          <a:p>
            <a:r>
              <a:rPr lang="en-US" sz="3000" dirty="0" err="1" smtClean="0"/>
              <a:t>2</a:t>
            </a:r>
            <a:endParaRPr lang="en-US" sz="3000" dirty="0"/>
          </a:p>
        </p:txBody>
      </p:sp>
      <p:sp>
        <p:nvSpPr>
          <p:cNvPr id="58" name="TextBox 57"/>
          <p:cNvSpPr txBox="1"/>
          <p:nvPr/>
        </p:nvSpPr>
        <p:spPr>
          <a:xfrm>
            <a:off x="7933336" y="3271152"/>
            <a:ext cx="397866" cy="553998"/>
          </a:xfrm>
          <a:prstGeom prst="rect">
            <a:avLst/>
          </a:prstGeom>
          <a:noFill/>
        </p:spPr>
        <p:txBody>
          <a:bodyPr wrap="none" rtlCol="0">
            <a:spAutoFit/>
          </a:bodyPr>
          <a:lstStyle/>
          <a:p>
            <a:r>
              <a:rPr lang="en-US" sz="3000" dirty="0" err="1"/>
              <a:t>1</a:t>
            </a:r>
            <a:endParaRPr lang="en-US" sz="3000" dirty="0"/>
          </a:p>
        </p:txBody>
      </p:sp>
      <p:sp>
        <p:nvSpPr>
          <p:cNvPr id="59" name="TextBox 58"/>
          <p:cNvSpPr txBox="1"/>
          <p:nvPr/>
        </p:nvSpPr>
        <p:spPr>
          <a:xfrm>
            <a:off x="7933336" y="6586590"/>
            <a:ext cx="397866" cy="553998"/>
          </a:xfrm>
          <a:prstGeom prst="rect">
            <a:avLst/>
          </a:prstGeom>
          <a:noFill/>
        </p:spPr>
        <p:txBody>
          <a:bodyPr wrap="none" rtlCol="0">
            <a:spAutoFit/>
          </a:bodyPr>
          <a:lstStyle/>
          <a:p>
            <a:r>
              <a:rPr lang="en-US" sz="3000" dirty="0" err="1"/>
              <a:t>3</a:t>
            </a:r>
            <a:endParaRPr lang="en-US" sz="3000" dirty="0"/>
          </a:p>
        </p:txBody>
      </p:sp>
      <p:sp>
        <p:nvSpPr>
          <p:cNvPr id="60" name="TextBox 59"/>
          <p:cNvSpPr txBox="1"/>
          <p:nvPr/>
        </p:nvSpPr>
        <p:spPr>
          <a:xfrm>
            <a:off x="7933336" y="8166197"/>
            <a:ext cx="397866" cy="553998"/>
          </a:xfrm>
          <a:prstGeom prst="rect">
            <a:avLst/>
          </a:prstGeom>
          <a:noFill/>
        </p:spPr>
        <p:txBody>
          <a:bodyPr wrap="none" rtlCol="0">
            <a:spAutoFit/>
          </a:bodyPr>
          <a:lstStyle/>
          <a:p>
            <a:r>
              <a:rPr lang="en-US" sz="3000" dirty="0" err="1" smtClean="0"/>
              <a:t>4</a:t>
            </a:r>
            <a:endParaRPr lang="en-US" sz="3000" dirty="0"/>
          </a:p>
        </p:txBody>
      </p:sp>
      <p:cxnSp>
        <p:nvCxnSpPr>
          <p:cNvPr id="61" name="Straight Connector 60"/>
          <p:cNvCxnSpPr/>
          <p:nvPr/>
        </p:nvCxnSpPr>
        <p:spPr>
          <a:xfrm>
            <a:off x="8559800" y="2265402"/>
            <a:ext cx="0" cy="6698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Double Brace 38"/>
          <p:cNvSpPr/>
          <p:nvPr/>
        </p:nvSpPr>
        <p:spPr>
          <a:xfrm>
            <a:off x="10464800" y="3429000"/>
            <a:ext cx="784217" cy="368349"/>
          </a:xfrm>
          <a:prstGeom prst="bracePair">
            <a:avLst>
              <a:gd name="adj" fmla="val 2126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43195812"/>
      </p:ext>
    </p:extLst>
  </p:cSld>
  <p:clrMapOvr>
    <a:masterClrMapping/>
  </p:clrMapOvr>
  <mc:AlternateContent xmlns:mc="http://schemas.openxmlformats.org/markup-compatibility/2006" xmlns:p14="http://schemas.microsoft.com/office/powerpoint/2010/main">
    <mc:Choice Requires="p14">
      <p:transition spd="slow" p14:dur="2000" advTm="54759"/>
    </mc:Choice>
    <mc:Fallback xmlns="">
      <p:transition xmlns:p14="http://schemas.microsoft.com/office/powerpoint/2010/main" spd="slow" advTm="54759"/>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797800" y="4774959"/>
            <a:ext cx="4839786" cy="4247317"/>
          </a:xfrm>
          <a:prstGeom prst="rect">
            <a:avLst/>
          </a:prstGeom>
          <a:noFill/>
        </p:spPr>
        <p:txBody>
          <a:bodyPr wrap="none" rtlCol="0">
            <a:spAutoFit/>
          </a:bodyPr>
          <a:lstStyle/>
          <a:p>
            <a:pPr algn="l"/>
            <a:r>
              <a:rPr lang="en-US" sz="3000" dirty="0" smtClean="0">
                <a:latin typeface="Consolas" pitchFamily="49" charset="0"/>
                <a:cs typeface="Consolas" pitchFamily="49" charset="0"/>
              </a:rPr>
              <a:t>0x368</a:t>
            </a:r>
            <a:r>
              <a:rPr lang="en-US" sz="3000" dirty="0">
                <a:latin typeface="Consolas" pitchFamily="49" charset="0"/>
                <a:cs typeface="Consolas" pitchFamily="49" charset="0"/>
              </a:rPr>
              <a:t>: test  %</a:t>
            </a:r>
            <a:r>
              <a:rPr lang="en-US" sz="3000" dirty="0" err="1">
                <a:latin typeface="Consolas" pitchFamily="49" charset="0"/>
                <a:cs typeface="Consolas" pitchFamily="49" charset="0"/>
              </a:rPr>
              <a:t>al,%al</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0x36a</a:t>
            </a:r>
            <a:r>
              <a:rPr lang="en-US" sz="3000" dirty="0">
                <a:latin typeface="Consolas" pitchFamily="49" charset="0"/>
                <a:cs typeface="Consolas" pitchFamily="49" charset="0"/>
              </a:rPr>
              <a:t>: je    </a:t>
            </a:r>
            <a:r>
              <a:rPr lang="en-US" sz="3000" dirty="0" smtClean="0">
                <a:latin typeface="Consolas" pitchFamily="49" charset="0"/>
                <a:cs typeface="Consolas" pitchFamily="49" charset="0"/>
              </a:rPr>
              <a:t>0x3df</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0x36c</a:t>
            </a:r>
            <a:r>
              <a:rPr lang="en-US" sz="3000" dirty="0">
                <a:latin typeface="Consolas" pitchFamily="49" charset="0"/>
                <a:cs typeface="Consolas" pitchFamily="49" charset="0"/>
              </a:rPr>
              <a:t>: </a:t>
            </a:r>
            <a:r>
              <a:rPr lang="en-US" sz="3000" dirty="0" err="1">
                <a:latin typeface="Consolas" pitchFamily="49" charset="0"/>
                <a:cs typeface="Consolas" pitchFamily="49" charset="0"/>
              </a:rPr>
              <a:t>nopl</a:t>
            </a:r>
            <a:r>
              <a:rPr lang="en-US" sz="3000" dirty="0">
                <a:latin typeface="Consolas" pitchFamily="49" charset="0"/>
                <a:cs typeface="Consolas" pitchFamily="49" charset="0"/>
              </a:rPr>
              <a:t>  0x0(%</a:t>
            </a:r>
            <a:r>
              <a:rPr lang="en-US" sz="3000" dirty="0" err="1">
                <a:latin typeface="Consolas" pitchFamily="49" charset="0"/>
                <a:cs typeface="Consolas" pitchFamily="49" charset="0"/>
              </a:rPr>
              <a:t>rax</a:t>
            </a:r>
            <a:r>
              <a:rPr lang="en-US" sz="3000" dirty="0">
                <a:latin typeface="Consolas" pitchFamily="49" charset="0"/>
                <a:cs typeface="Consolas" pitchFamily="49" charset="0"/>
              </a:rPr>
              <a:t>)</a:t>
            </a:r>
          </a:p>
          <a:p>
            <a:pPr algn="l"/>
            <a:r>
              <a:rPr lang="en-US" sz="3000" dirty="0" smtClean="0">
                <a:latin typeface="Consolas" pitchFamily="49" charset="0"/>
                <a:cs typeface="Consolas" pitchFamily="49" charset="0"/>
              </a:rPr>
              <a:t>0x370</a:t>
            </a:r>
            <a:r>
              <a:rPr lang="en-US" sz="3000" dirty="0">
                <a:latin typeface="Consolas" pitchFamily="49" charset="0"/>
                <a:cs typeface="Consolas" pitchFamily="49" charset="0"/>
              </a:rPr>
              <a:t>: test  %</a:t>
            </a:r>
            <a:r>
              <a:rPr lang="en-US" sz="3000" dirty="0" err="1">
                <a:latin typeface="Consolas" pitchFamily="49" charset="0"/>
                <a:cs typeface="Consolas" pitchFamily="49" charset="0"/>
              </a:rPr>
              <a:t>rbx</a:t>
            </a:r>
            <a:r>
              <a:rPr lang="en-US" sz="3000" dirty="0">
                <a:latin typeface="Consolas" pitchFamily="49" charset="0"/>
                <a:cs typeface="Consolas" pitchFamily="49" charset="0"/>
              </a:rPr>
              <a:t>,%</a:t>
            </a:r>
            <a:r>
              <a:rPr lang="en-US" sz="3000" dirty="0" err="1">
                <a:latin typeface="Consolas" pitchFamily="49" charset="0"/>
                <a:cs typeface="Consolas" pitchFamily="49" charset="0"/>
              </a:rPr>
              <a:t>rbx</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0x373</a:t>
            </a:r>
            <a:r>
              <a:rPr lang="en-US" sz="3000" dirty="0">
                <a:latin typeface="Consolas" pitchFamily="49" charset="0"/>
                <a:cs typeface="Consolas" pitchFamily="49" charset="0"/>
              </a:rPr>
              <a:t>: je    </a:t>
            </a:r>
            <a:r>
              <a:rPr lang="en-US" sz="3000" dirty="0" smtClean="0">
                <a:latin typeface="Consolas" pitchFamily="49" charset="0"/>
                <a:cs typeface="Consolas" pitchFamily="49" charset="0"/>
              </a:rPr>
              <a:t>0x370</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0x37c</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$0x3,%ecx</a:t>
            </a:r>
          </a:p>
          <a:p>
            <a:pPr algn="l"/>
            <a:r>
              <a:rPr lang="en-US" sz="3000" dirty="0" smtClean="0">
                <a:latin typeface="Consolas" pitchFamily="49" charset="0"/>
                <a:cs typeface="Consolas" pitchFamily="49" charset="0"/>
              </a:rPr>
              <a:t>0x381</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a:t>
            </a:r>
            <a:r>
              <a:rPr lang="en-US" sz="3000" dirty="0" err="1">
                <a:latin typeface="Consolas" pitchFamily="49" charset="0"/>
                <a:cs typeface="Consolas" pitchFamily="49" charset="0"/>
              </a:rPr>
              <a:t>rbp</a:t>
            </a:r>
            <a:r>
              <a:rPr lang="en-US" sz="3000" dirty="0">
                <a:latin typeface="Consolas" pitchFamily="49" charset="0"/>
                <a:cs typeface="Consolas" pitchFamily="49" charset="0"/>
              </a:rPr>
              <a:t>,%</a:t>
            </a:r>
            <a:r>
              <a:rPr lang="en-US" sz="3000" dirty="0" err="1">
                <a:latin typeface="Consolas" pitchFamily="49" charset="0"/>
                <a:cs typeface="Consolas" pitchFamily="49" charset="0"/>
              </a:rPr>
              <a:t>rsi</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0x384</a:t>
            </a:r>
            <a:r>
              <a:rPr lang="en-US" sz="3000" dirty="0">
                <a:latin typeface="Consolas" pitchFamily="49" charset="0"/>
                <a:cs typeface="Consolas" pitchFamily="49" charset="0"/>
              </a:rPr>
              <a:t>: </a:t>
            </a:r>
            <a:r>
              <a:rPr lang="en-US" sz="3000" dirty="0" err="1">
                <a:latin typeface="Consolas" pitchFamily="49" charset="0"/>
                <a:cs typeface="Consolas" pitchFamily="49" charset="0"/>
              </a:rPr>
              <a:t>mov</a:t>
            </a:r>
            <a:r>
              <a:rPr lang="en-US" sz="3000" dirty="0">
                <a:latin typeface="Consolas" pitchFamily="49" charset="0"/>
                <a:cs typeface="Consolas" pitchFamily="49" charset="0"/>
              </a:rPr>
              <a:t>   %</a:t>
            </a:r>
            <a:r>
              <a:rPr lang="en-US" sz="3000" dirty="0" err="1">
                <a:latin typeface="Consolas" pitchFamily="49" charset="0"/>
                <a:cs typeface="Consolas" pitchFamily="49" charset="0"/>
              </a:rPr>
              <a:t>rbx</a:t>
            </a:r>
            <a:r>
              <a:rPr lang="en-US" sz="3000" dirty="0">
                <a:latin typeface="Consolas" pitchFamily="49" charset="0"/>
                <a:cs typeface="Consolas" pitchFamily="49" charset="0"/>
              </a:rPr>
              <a:t>,%</a:t>
            </a:r>
            <a:r>
              <a:rPr lang="en-US" sz="3000" dirty="0" err="1">
                <a:latin typeface="Consolas" pitchFamily="49" charset="0"/>
                <a:cs typeface="Consolas" pitchFamily="49" charset="0"/>
              </a:rPr>
              <a:t>rdi</a:t>
            </a:r>
            <a:endParaRPr lang="en-US" sz="3000" dirty="0">
              <a:latin typeface="Consolas" pitchFamily="49" charset="0"/>
              <a:cs typeface="Consolas" pitchFamily="49" charset="0"/>
            </a:endParaRPr>
          </a:p>
          <a:p>
            <a:pPr algn="l"/>
            <a:r>
              <a:rPr lang="en-US" sz="3000" dirty="0" smtClean="0">
                <a:latin typeface="Consolas" pitchFamily="49" charset="0"/>
                <a:cs typeface="Consolas" pitchFamily="49" charset="0"/>
              </a:rPr>
              <a:t>0x387</a:t>
            </a:r>
            <a:r>
              <a:rPr lang="en-US" sz="3000" dirty="0">
                <a:latin typeface="Consolas" pitchFamily="49" charset="0"/>
                <a:cs typeface="Consolas" pitchFamily="49" charset="0"/>
              </a:rPr>
              <a:t>: </a:t>
            </a:r>
            <a:r>
              <a:rPr lang="en-US" sz="3000" dirty="0" err="1">
                <a:latin typeface="Consolas" pitchFamily="49" charset="0"/>
                <a:cs typeface="Consolas" pitchFamily="49" charset="0"/>
              </a:rPr>
              <a:t>xor</a:t>
            </a:r>
            <a:r>
              <a:rPr lang="en-US" sz="3000" dirty="0">
                <a:latin typeface="Consolas" pitchFamily="49" charset="0"/>
                <a:cs typeface="Consolas" pitchFamily="49" charset="0"/>
              </a:rPr>
              <a:t>   %</a:t>
            </a:r>
            <a:r>
              <a:rPr lang="en-US" sz="3000" dirty="0" err="1">
                <a:latin typeface="Consolas" pitchFamily="49" charset="0"/>
                <a:cs typeface="Consolas" pitchFamily="49" charset="0"/>
              </a:rPr>
              <a:t>eax</a:t>
            </a:r>
            <a:r>
              <a:rPr lang="en-US" sz="3000" dirty="0">
                <a:latin typeface="Consolas" pitchFamily="49" charset="0"/>
                <a:cs typeface="Consolas" pitchFamily="49" charset="0"/>
              </a:rPr>
              <a:t>,%</a:t>
            </a:r>
            <a:r>
              <a:rPr lang="en-US" sz="3000" dirty="0" err="1">
                <a:latin typeface="Consolas" pitchFamily="49" charset="0"/>
                <a:cs typeface="Consolas" pitchFamily="49" charset="0"/>
              </a:rPr>
              <a:t>eax</a:t>
            </a:r>
            <a:endParaRPr lang="en-US" sz="3000" dirty="0">
              <a:latin typeface="Consolas" pitchFamily="49" charset="0"/>
              <a:cs typeface="Consolas" pitchFamily="49" charset="0"/>
            </a:endParaRPr>
          </a:p>
        </p:txBody>
      </p:sp>
      <p:sp>
        <p:nvSpPr>
          <p:cNvPr id="15" name="Rectangle 2"/>
          <p:cNvSpPr>
            <a:spLocks/>
          </p:cNvSpPr>
          <p:nvPr/>
        </p:nvSpPr>
        <p:spPr bwMode="auto">
          <a:xfrm>
            <a:off x="485623" y="4774959"/>
            <a:ext cx="6705600" cy="4734866"/>
          </a:xfrm>
          <a:prstGeom prst="rect">
            <a:avLst/>
          </a:prstGeom>
          <a:noFill/>
          <a:ln w="28575" cap="flat">
            <a:noFill/>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nchor="t"/>
          <a:lstStyle/>
          <a:p>
            <a:pPr algn="l"/>
            <a:r>
              <a:rPr lang="en-US" sz="2800" dirty="0" smtClean="0">
                <a:solidFill>
                  <a:schemeClr val="tx1"/>
                </a:solidFill>
                <a:ea typeface="Gill Sans" charset="0"/>
                <a:cs typeface="Gill Sans" charset="0"/>
              </a:rPr>
              <a:t>  </a:t>
            </a:r>
            <a:r>
              <a:rPr lang="en-US" sz="2800" dirty="0" smtClean="0">
                <a:solidFill>
                  <a:srgbClr val="1C00CF"/>
                </a:solidFill>
                <a:latin typeface="Consolas" pitchFamily="49" charset="0"/>
                <a:cs typeface="Consolas" pitchFamily="49" charset="0"/>
              </a:rPr>
              <a:t>1</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void</a:t>
            </a:r>
            <a:r>
              <a:rPr lang="en-US" sz="2800" dirty="0">
                <a:latin typeface="Consolas" pitchFamily="49" charset="0"/>
                <a:cs typeface="Consolas" pitchFamily="49" charset="0"/>
              </a:rPr>
              <a:t> </a:t>
            </a:r>
            <a:r>
              <a:rPr lang="en-US" sz="2800" dirty="0" err="1">
                <a:latin typeface="Consolas" pitchFamily="49" charset="0"/>
                <a:cs typeface="Consolas" pitchFamily="49" charset="0"/>
              </a:rPr>
              <a:t>dissect_zcl</a:t>
            </a:r>
            <a:r>
              <a:rPr lang="en-US" sz="2800" dirty="0">
                <a:latin typeface="Consolas" pitchFamily="49" charset="0"/>
                <a:cs typeface="Consolas" pitchFamily="49" charset="0"/>
              </a:rPr>
              <a:t>(Tree *tree</a:t>
            </a:r>
            <a:r>
              <a:rPr lang="en-US" sz="2800" dirty="0" smtClean="0">
                <a:latin typeface="Consolas" pitchFamily="49" charset="0"/>
                <a:cs typeface="Consolas" pitchFamily="49" charset="0"/>
              </a:rPr>
              <a:t>) {</a:t>
            </a:r>
          </a:p>
          <a:p>
            <a:pPr algn="l"/>
            <a:r>
              <a:rPr lang="en-US" sz="2800" dirty="0">
                <a:solidFill>
                  <a:srgbClr val="1C00CF"/>
                </a:solidFill>
                <a:latin typeface="Consolas" pitchFamily="49" charset="0"/>
                <a:cs typeface="Consolas" pitchFamily="49" charset="0"/>
              </a:rPr>
              <a:t> </a:t>
            </a:r>
            <a:r>
              <a:rPr lang="en-US" sz="2800" dirty="0" smtClean="0">
                <a:solidFill>
                  <a:srgbClr val="1C00CF"/>
                </a:solidFill>
                <a:latin typeface="Consolas" pitchFamily="49" charset="0"/>
                <a:cs typeface="Consolas" pitchFamily="49" charset="0"/>
              </a:rPr>
              <a:t>2</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a:t>
            </a:r>
            <a:r>
              <a:rPr lang="en-US" sz="2800" dirty="0" err="1">
                <a:solidFill>
                  <a:srgbClr val="007400"/>
                </a:solidFill>
                <a:latin typeface="Consolas" pitchFamily="49" charset="0"/>
                <a:cs typeface="Consolas" pitchFamily="49" charset="0"/>
              </a:rPr>
              <a:t>init</a:t>
            </a:r>
            <a:r>
              <a:rPr lang="en-US" sz="2800" dirty="0">
                <a:solidFill>
                  <a:srgbClr val="007400"/>
                </a:solidFill>
                <a:latin typeface="Consolas" pitchFamily="49" charset="0"/>
                <a:cs typeface="Consolas" pitchFamily="49" charset="0"/>
              </a:rPr>
              <a:t>…</a:t>
            </a:r>
            <a:r>
              <a:rPr lang="en-US" sz="2800" dirty="0">
                <a:latin typeface="Consolas" pitchFamily="49" charset="0"/>
                <a:cs typeface="Consolas" pitchFamily="49" charset="0"/>
              </a:rPr>
              <a:t> </a:t>
            </a:r>
          </a:p>
          <a:p>
            <a:pPr algn="l"/>
            <a:r>
              <a:rPr lang="en-US" sz="2800" dirty="0" smtClean="0">
                <a:solidFill>
                  <a:schemeClr val="tx1"/>
                </a:solidFill>
                <a:latin typeface="Consolas" pitchFamily="49" charset="0"/>
                <a:ea typeface="Gill Sans" charset="0"/>
                <a:cs typeface="Consolas" pitchFamily="49" charset="0"/>
              </a:rPr>
              <a:t> </a:t>
            </a:r>
            <a:r>
              <a:rPr lang="en-US" sz="2800" dirty="0">
                <a:solidFill>
                  <a:srgbClr val="1C00CF"/>
                </a:solidFill>
                <a:latin typeface="Consolas" pitchFamily="49" charset="0"/>
                <a:cs typeface="Consolas" pitchFamily="49" charset="0"/>
              </a:rPr>
              <a:t>3</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while</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&lt; ZBEE_ZCL) { </a:t>
            </a:r>
          </a:p>
          <a:p>
            <a:pPr algn="l"/>
            <a:r>
              <a:rPr lang="en-US" sz="2800" dirty="0">
                <a:solidFill>
                  <a:srgbClr val="1C00CF"/>
                </a:solidFill>
                <a:latin typeface="Consolas" pitchFamily="49" charset="0"/>
                <a:cs typeface="Consolas" pitchFamily="49" charset="0"/>
              </a:rPr>
              <a:t> 4</a:t>
            </a:r>
            <a:r>
              <a:rPr lang="en-US" sz="2800" dirty="0">
                <a:latin typeface="Consolas" pitchFamily="49" charset="0"/>
                <a:cs typeface="Consolas" pitchFamily="49" charset="0"/>
              </a:rPr>
              <a:t>:     </a:t>
            </a:r>
            <a:r>
              <a:rPr lang="en-US" sz="2800" dirty="0">
                <a:solidFill>
                  <a:srgbClr val="AA0D91"/>
                </a:solidFill>
                <a:latin typeface="Consolas" pitchFamily="49" charset="0"/>
                <a:cs typeface="Consolas" pitchFamily="49" charset="0"/>
              </a:rPr>
              <a:t>if</a:t>
            </a:r>
            <a:r>
              <a:rPr lang="en-US" sz="2800" dirty="0">
                <a:latin typeface="Consolas" pitchFamily="49" charset="0"/>
                <a:cs typeface="Consolas" pitchFamily="49" charset="0"/>
              </a:rPr>
              <a:t> (tree) { </a:t>
            </a:r>
          </a:p>
          <a:p>
            <a:pPr algn="l"/>
            <a:r>
              <a:rPr lang="en-US" sz="2800" dirty="0">
                <a:solidFill>
                  <a:srgbClr val="1C00CF"/>
                </a:solidFill>
                <a:latin typeface="Consolas" pitchFamily="49" charset="0"/>
                <a:cs typeface="Consolas" pitchFamily="49" charset="0"/>
              </a:rPr>
              <a:t> 5</a:t>
            </a:r>
            <a:r>
              <a:rPr lang="en-US" sz="2800" dirty="0">
                <a:latin typeface="Consolas" pitchFamily="49" charset="0"/>
                <a:cs typeface="Consolas" pitchFamily="49" charset="0"/>
              </a:rPr>
              <a:t>:       </a:t>
            </a:r>
            <a:r>
              <a:rPr lang="en-US" sz="2800" dirty="0">
                <a:solidFill>
                  <a:srgbClr val="007400"/>
                </a:solidFill>
                <a:latin typeface="Consolas" pitchFamily="49" charset="0"/>
                <a:cs typeface="Consolas" pitchFamily="49" charset="0"/>
              </a:rPr>
              <a:t>// …process…</a:t>
            </a:r>
            <a:r>
              <a:rPr lang="en-US" sz="2800" dirty="0">
                <a:latin typeface="Consolas" pitchFamily="49" charset="0"/>
                <a:cs typeface="Consolas" pitchFamily="49" charset="0"/>
              </a:rPr>
              <a:t> </a:t>
            </a:r>
            <a:endParaRPr lang="en-US" sz="2800" dirty="0" smtClean="0">
              <a:solidFill>
                <a:schemeClr val="tx1"/>
              </a:solidFill>
              <a:latin typeface="Consolas" pitchFamily="49" charset="0"/>
              <a:ea typeface="Gill Sans" charset="0"/>
              <a:cs typeface="Consolas" pitchFamily="49" charset="0"/>
            </a:endParaRPr>
          </a:p>
          <a:p>
            <a:pPr algn="l"/>
            <a:r>
              <a:rPr lang="en-US" sz="2800" dirty="0" smtClean="0">
                <a:solidFill>
                  <a:schemeClr val="tx1"/>
                </a:solidFill>
                <a:latin typeface="Consolas" pitchFamily="49" charset="0"/>
                <a:ea typeface="Gill Sans" charset="0"/>
                <a:cs typeface="Consolas" pitchFamily="49" charset="0"/>
              </a:rPr>
              <a:t> </a:t>
            </a:r>
            <a:r>
              <a:rPr lang="en-US" sz="2800" dirty="0" smtClean="0">
                <a:solidFill>
                  <a:srgbClr val="1C00CF"/>
                </a:solidFill>
                <a:latin typeface="Consolas" pitchFamily="49" charset="0"/>
                <a:cs typeface="Consolas" pitchFamily="49" charset="0"/>
              </a:rPr>
              <a:t>6</a:t>
            </a:r>
            <a:r>
              <a:rPr lang="en-US" sz="2800" dirty="0">
                <a:latin typeface="Consolas" pitchFamily="49" charset="0"/>
                <a:cs typeface="Consolas" pitchFamily="49" charset="0"/>
              </a:rPr>
              <a:t>:       </a:t>
            </a:r>
            <a:r>
              <a:rPr lang="en-US" sz="2800" dirty="0" err="1">
                <a:latin typeface="Consolas" pitchFamily="49" charset="0"/>
                <a:cs typeface="Consolas" pitchFamily="49" charset="0"/>
              </a:rPr>
              <a:t>i</a:t>
            </a:r>
            <a:r>
              <a:rPr lang="en-US" sz="2800" dirty="0">
                <a:latin typeface="Consolas" pitchFamily="49" charset="0"/>
                <a:cs typeface="Consolas" pitchFamily="49" charset="0"/>
              </a:rPr>
              <a:t>++; </a:t>
            </a:r>
            <a:endParaRPr lang="en-US" sz="2800" dirty="0" smtClean="0">
              <a:solidFill>
                <a:schemeClr val="tx1"/>
              </a:solidFill>
              <a:latin typeface="Consolas" pitchFamily="49" charset="0"/>
              <a:ea typeface="Gill Sans" charset="0"/>
              <a:cs typeface="Consolas" pitchFamily="49" charset="0"/>
            </a:endParaRPr>
          </a:p>
          <a:p>
            <a:pPr algn="l"/>
            <a:r>
              <a:rPr lang="en-US" sz="2800" dirty="0" smtClean="0">
                <a:solidFill>
                  <a:schemeClr val="tx1"/>
                </a:solidFill>
                <a:latin typeface="Consolas" pitchFamily="49" charset="0"/>
                <a:ea typeface="Gill Sans" charset="0"/>
                <a:cs typeface="Consolas" pitchFamily="49" charset="0"/>
              </a:rPr>
              <a:t> </a:t>
            </a:r>
            <a:r>
              <a:rPr lang="en-US" sz="2800" dirty="0" smtClean="0">
                <a:solidFill>
                  <a:srgbClr val="1C00CF"/>
                </a:solidFill>
                <a:latin typeface="Consolas" pitchFamily="49" charset="0"/>
                <a:cs typeface="Consolas" pitchFamily="49" charset="0"/>
              </a:rPr>
              <a:t>7</a:t>
            </a:r>
            <a:r>
              <a:rPr lang="en-US" sz="2800" dirty="0">
                <a:latin typeface="Consolas" pitchFamily="49" charset="0"/>
                <a:cs typeface="Consolas" pitchFamily="49" charset="0"/>
              </a:rPr>
              <a:t>:     } </a:t>
            </a:r>
          </a:p>
          <a:p>
            <a:pPr algn="l"/>
            <a:r>
              <a:rPr lang="en-US" sz="2800" dirty="0" smtClean="0">
                <a:solidFill>
                  <a:schemeClr val="tx1"/>
                </a:solidFill>
                <a:latin typeface="Consolas" pitchFamily="49" charset="0"/>
                <a:ea typeface="Gill Sans" charset="0"/>
                <a:cs typeface="Consolas" pitchFamily="49" charset="0"/>
              </a:rPr>
              <a:t> </a:t>
            </a:r>
            <a:r>
              <a:rPr lang="en-US" sz="2800" dirty="0" smtClean="0">
                <a:solidFill>
                  <a:srgbClr val="1C00CF"/>
                </a:solidFill>
                <a:latin typeface="Consolas" pitchFamily="49" charset="0"/>
                <a:cs typeface="Consolas" pitchFamily="49" charset="0"/>
              </a:rPr>
              <a:t>8</a:t>
            </a:r>
            <a:r>
              <a:rPr lang="en-US" sz="2800" dirty="0">
                <a:latin typeface="Consolas" pitchFamily="49" charset="0"/>
                <a:cs typeface="Consolas" pitchFamily="49" charset="0"/>
              </a:rPr>
              <a:t>:   }</a:t>
            </a:r>
          </a:p>
          <a:p>
            <a:pPr algn="l"/>
            <a:r>
              <a:rPr lang="en-US" sz="2800" dirty="0" smtClean="0">
                <a:solidFill>
                  <a:srgbClr val="1C00CF"/>
                </a:solidFill>
                <a:latin typeface="Consolas" pitchFamily="49" charset="0"/>
                <a:cs typeface="Consolas" pitchFamily="49" charset="0"/>
              </a:rPr>
              <a:t> 9</a:t>
            </a:r>
            <a:r>
              <a:rPr lang="en-US" sz="2800" dirty="0">
                <a:latin typeface="Consolas" pitchFamily="49" charset="0"/>
                <a:cs typeface="Consolas" pitchFamily="49" charset="0"/>
              </a:rPr>
              <a:t>:  </a:t>
            </a:r>
            <a:r>
              <a:rPr lang="en-US" sz="2800" dirty="0" smtClean="0">
                <a:solidFill>
                  <a:srgbClr val="007400"/>
                </a:solidFill>
                <a:latin typeface="Consolas" pitchFamily="49" charset="0"/>
                <a:cs typeface="Consolas" pitchFamily="49" charset="0"/>
              </a:rPr>
              <a:t>//…</a:t>
            </a:r>
            <a:endParaRPr lang="en-US" sz="2800" dirty="0">
              <a:solidFill>
                <a:schemeClr val="tx1"/>
              </a:solidFill>
              <a:latin typeface="Consolas" pitchFamily="49" charset="0"/>
              <a:ea typeface="Gill Sans" charset="0"/>
              <a:cs typeface="Consolas" pitchFamily="49" charset="0"/>
            </a:endParaRPr>
          </a:p>
          <a:p>
            <a:pPr algn="l"/>
            <a:r>
              <a:rPr lang="en-US" sz="2800" dirty="0" smtClean="0">
                <a:solidFill>
                  <a:srgbClr val="1C00CF"/>
                </a:solidFill>
                <a:latin typeface="Consolas" pitchFamily="49" charset="0"/>
                <a:cs typeface="Consolas" pitchFamily="49" charset="0"/>
              </a:rPr>
              <a:t>10</a:t>
            </a:r>
            <a:r>
              <a:rPr lang="en-US" sz="2800" dirty="0">
                <a:latin typeface="Consolas" pitchFamily="49" charset="0"/>
                <a:cs typeface="Consolas" pitchFamily="49" charset="0"/>
              </a:rPr>
              <a:t>: }</a:t>
            </a:r>
          </a:p>
          <a:p>
            <a:pPr algn="l"/>
            <a:endParaRPr lang="en-US" sz="2800" dirty="0">
              <a:solidFill>
                <a:schemeClr val="tx1"/>
              </a:solidFill>
              <a:latin typeface="Consolas" pitchFamily="49" charset="0"/>
              <a:ea typeface="Gill Sans" charset="0"/>
              <a:cs typeface="Consolas" pitchFamily="49" charset="0"/>
            </a:endParaRPr>
          </a:p>
        </p:txBody>
      </p:sp>
      <p:sp>
        <p:nvSpPr>
          <p:cNvPr id="2" name="Title 1"/>
          <p:cNvSpPr>
            <a:spLocks noGrp="1"/>
          </p:cNvSpPr>
          <p:nvPr>
            <p:ph type="title"/>
          </p:nvPr>
        </p:nvSpPr>
        <p:spPr>
          <a:xfrm>
            <a:off x="650240" y="390596"/>
            <a:ext cx="11987346" cy="1625600"/>
          </a:xfrm>
        </p:spPr>
        <p:txBody>
          <a:bodyPr>
            <a:normAutofit fontScale="90000"/>
          </a:bodyPr>
          <a:lstStyle/>
          <a:p>
            <a:r>
              <a:rPr lang="en-US" dirty="0" smtClean="0"/>
              <a:t>Step 3: Identify Escape Strategies</a:t>
            </a:r>
            <a:endParaRPr lang="en-US" dirty="0"/>
          </a:p>
        </p:txBody>
      </p:sp>
      <p:sp>
        <p:nvSpPr>
          <p:cNvPr id="3" name="Content Placeholder 2"/>
          <p:cNvSpPr>
            <a:spLocks noGrp="1"/>
          </p:cNvSpPr>
          <p:nvPr>
            <p:ph sz="half" idx="1"/>
          </p:nvPr>
        </p:nvSpPr>
        <p:spPr>
          <a:xfrm>
            <a:off x="650240" y="2275842"/>
            <a:ext cx="12354560" cy="6436925"/>
          </a:xfrm>
        </p:spPr>
        <p:txBody>
          <a:bodyPr>
            <a:normAutofit/>
          </a:bodyPr>
          <a:lstStyle/>
          <a:p>
            <a:pPr marL="0" indent="0">
              <a:lnSpc>
                <a:spcPct val="150000"/>
              </a:lnSpc>
              <a:buNone/>
            </a:pPr>
            <a:r>
              <a:rPr lang="en-US" sz="3600" b="1" dirty="0" smtClean="0"/>
              <a:t>Strategy 1:</a:t>
            </a:r>
            <a:r>
              <a:rPr lang="en-US" sz="3600" dirty="0" smtClean="0"/>
              <a:t> </a:t>
            </a:r>
            <a:r>
              <a:rPr lang="en-US" sz="3600" dirty="0"/>
              <a:t>r</a:t>
            </a:r>
            <a:r>
              <a:rPr lang="en-US" sz="3600" dirty="0" smtClean="0"/>
              <a:t>eturn from function </a:t>
            </a:r>
            <a:r>
              <a:rPr lang="en-US" sz="3200" dirty="0" smtClean="0"/>
              <a:t>(optionally set return value)</a:t>
            </a:r>
          </a:p>
          <a:p>
            <a:pPr marL="0" indent="0">
              <a:lnSpc>
                <a:spcPct val="150000"/>
              </a:lnSpc>
              <a:buNone/>
            </a:pPr>
            <a:r>
              <a:rPr lang="en-US" sz="3600" b="1" dirty="0" smtClean="0"/>
              <a:t>Strategy 2:</a:t>
            </a:r>
            <a:r>
              <a:rPr lang="en-US" sz="3600" dirty="0" smtClean="0"/>
              <a:t> jump </a:t>
            </a:r>
            <a:r>
              <a:rPr lang="en-US" sz="3600" dirty="0"/>
              <a:t>to instruction after </a:t>
            </a:r>
            <a:r>
              <a:rPr lang="en-US" sz="3600" dirty="0" smtClean="0"/>
              <a:t>loop</a:t>
            </a:r>
            <a:endParaRPr lang="en-US" sz="3600" dirty="0"/>
          </a:p>
        </p:txBody>
      </p:sp>
      <p:cxnSp>
        <p:nvCxnSpPr>
          <p:cNvPr id="13" name="Straight Arrow Connector 12"/>
          <p:cNvCxnSpPr/>
          <p:nvPr/>
        </p:nvCxnSpPr>
        <p:spPr>
          <a:xfrm>
            <a:off x="7220252" y="7345810"/>
            <a:ext cx="431800" cy="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1489" y="6705360"/>
            <a:ext cx="431800"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6326" y="8852792"/>
            <a:ext cx="431800" cy="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772400" y="6227991"/>
            <a:ext cx="4749800" cy="881744"/>
          </a:xfrm>
          <a:prstGeom prst="rect">
            <a:avLst/>
          </a:pr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860562478"/>
      </p:ext>
    </p:extLst>
  </p:cSld>
  <p:clrMapOvr>
    <a:masterClrMapping/>
  </p:clrMapOvr>
  <mc:AlternateContent xmlns:mc="http://schemas.openxmlformats.org/markup-compatibility/2006" xmlns:p14="http://schemas.microsoft.com/office/powerpoint/2010/main">
    <mc:Choice Requires="p14">
      <p:transition spd="slow" p14:dur="2000" advTm="86539"/>
    </mc:Choice>
    <mc:Fallback xmlns="">
      <p:transition xmlns:p14="http://schemas.microsoft.com/office/powerpoint/2010/main" spd="slow" advTm="8653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5" presetClass="emph" presetSubtype="0" nodeType="withEffect">
                                  <p:stCondLst>
                                    <p:cond delay="0"/>
                                  </p:stCondLst>
                                  <p:endCondLst>
                                    <p:cond evt="onNext" delay="0">
                                      <p:tgtEl>
                                        <p:sldTgt/>
                                      </p:tgtEl>
                                    </p:cond>
                                  </p:endCondLst>
                                  <p:childTnLst>
                                    <p:set>
                                      <p:cBhvr override="childStyle">
                                        <p:cTn id="8" dur="indefinite"/>
                                        <p:tgtEl>
                                          <p:spTgt spid="15">
                                            <p:txEl>
                                              <p:pRg st="9" end="9"/>
                                            </p:txEl>
                                          </p:spTgt>
                                        </p:tgtEl>
                                        <p:attrNameLst>
                                          <p:attrName>style.fontWeight</p:attrName>
                                        </p:attrNameLst>
                                      </p:cBhvr>
                                      <p:to>
                                        <p:strVal val="bol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5" presetClass="emph" presetSubtype="0" nodeType="withEffect">
                                  <p:stCondLst>
                                    <p:cond delay="0"/>
                                  </p:stCondLst>
                                  <p:endCondLst>
                                    <p:cond evt="onNext" delay="0">
                                      <p:tgtEl>
                                        <p:sldTgt/>
                                      </p:tgtEl>
                                    </p:cond>
                                  </p:endCondLst>
                                  <p:childTnLst>
                                    <p:set>
                                      <p:cBhvr override="childStyle">
                                        <p:cTn id="14" dur="indefinite"/>
                                        <p:tgtEl>
                                          <p:spTgt spid="15">
                                            <p:txEl>
                                              <p:pRg st="7" end="7"/>
                                            </p:txEl>
                                          </p:spTgt>
                                        </p:tgtEl>
                                        <p:attrNameLst>
                                          <p:attrName>style.fontWeight</p:attrName>
                                        </p:attrNameLst>
                                      </p:cBhvr>
                                      <p:to>
                                        <p:strVal val="bold"/>
                                      </p:to>
                                    </p:set>
                                  </p:childTnLst>
                                </p:cTn>
                              </p:par>
                              <p:par>
                                <p:cTn id="15" presetID="15" presetClass="emph" presetSubtype="0" nodeType="withEffect">
                                  <p:stCondLst>
                                    <p:cond delay="0"/>
                                  </p:stCondLst>
                                  <p:childTnLst>
                                    <p:set>
                                      <p:cBhvr override="childStyle">
                                        <p:cTn id="16" dur="indefinite"/>
                                        <p:tgtEl>
                                          <p:spTgt spid="10">
                                            <p:txEl>
                                              <p:pRg st="5" end="5"/>
                                            </p:txEl>
                                          </p:spTgt>
                                        </p:tgtEl>
                                        <p:attrNameLst>
                                          <p:attrName>style.fontWeight</p:attrName>
                                        </p:attrNameLst>
                                      </p:cBhvr>
                                      <p:to>
                                        <p:strVal val="bold"/>
                                      </p:to>
                                    </p:set>
                                  </p:childTnLst>
                                </p:cTn>
                              </p:par>
                              <p:par>
                                <p:cTn id="17" presetID="15" presetClass="emph" presetSubtype="0" nodeType="withEffect">
                                  <p:stCondLst>
                                    <p:cond delay="0"/>
                                  </p:stCondLst>
                                  <p:endCondLst>
                                    <p:cond evt="onNext" delay="0">
                                      <p:tgtEl>
                                        <p:sldTgt/>
                                      </p:tgtEl>
                                    </p:cond>
                                  </p:endCondLst>
                                  <p:childTnLst>
                                    <p:set>
                                      <p:cBhvr override="childStyle">
                                        <p:cTn id="18" dur="indefinite"/>
                                        <p:tgtEl>
                                          <p:spTgt spid="15">
                                            <p:txEl>
                                              <p:pRg st="4" end="4"/>
                                            </p:txEl>
                                          </p:spTgt>
                                        </p:tgtEl>
                                        <p:attrNameLst>
                                          <p:attrName>style.fontWeight</p:attrName>
                                        </p:attrNameLst>
                                      </p:cBhvr>
                                      <p:to>
                                        <p:strVal val="bold"/>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 name="Group 92"/>
          <p:cNvGrpSpPr/>
          <p:nvPr/>
        </p:nvGrpSpPr>
        <p:grpSpPr>
          <a:xfrm>
            <a:off x="1684116" y="6682278"/>
            <a:ext cx="8099494" cy="1313544"/>
            <a:chOff x="1146107" y="6682278"/>
            <a:chExt cx="8099494" cy="1313544"/>
          </a:xfrm>
        </p:grpSpPr>
        <p:cxnSp>
          <p:nvCxnSpPr>
            <p:cNvPr id="14" name="Elbow Connector 13"/>
            <p:cNvCxnSpPr>
              <a:stCxn id="36" idx="2"/>
              <a:endCxn id="133" idx="1"/>
            </p:cNvCxnSpPr>
            <p:nvPr/>
          </p:nvCxnSpPr>
          <p:spPr>
            <a:xfrm rot="16200000" flipH="1">
              <a:off x="4545165" y="3295386"/>
              <a:ext cx="1301378" cy="8099494"/>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54" idx="2"/>
              <a:endCxn id="133" idx="1"/>
            </p:cNvCxnSpPr>
            <p:nvPr/>
          </p:nvCxnSpPr>
          <p:spPr>
            <a:xfrm rot="16200000" flipH="1">
              <a:off x="5434861" y="4185082"/>
              <a:ext cx="1301378" cy="6320101"/>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73" idx="2"/>
              <a:endCxn id="133" idx="1"/>
            </p:cNvCxnSpPr>
            <p:nvPr/>
          </p:nvCxnSpPr>
          <p:spPr>
            <a:xfrm rot="16200000" flipH="1">
              <a:off x="6318475" y="5068696"/>
              <a:ext cx="1313544" cy="4540707"/>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95" idx="2"/>
              <a:endCxn id="133" idx="1"/>
            </p:cNvCxnSpPr>
            <p:nvPr/>
          </p:nvCxnSpPr>
          <p:spPr>
            <a:xfrm rot="16200000" flipH="1">
              <a:off x="7193630" y="5943851"/>
              <a:ext cx="1313544" cy="2790397"/>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91" name="Elbow Connector 90"/>
            <p:cNvCxnSpPr>
              <a:stCxn id="1043" idx="2"/>
              <a:endCxn id="133" idx="1"/>
            </p:cNvCxnSpPr>
            <p:nvPr/>
          </p:nvCxnSpPr>
          <p:spPr>
            <a:xfrm rot="16200000" flipH="1">
              <a:off x="8096639" y="6846860"/>
              <a:ext cx="1289212" cy="1008712"/>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normAutofit/>
          </a:bodyPr>
          <a:lstStyle/>
          <a:p>
            <a:r>
              <a:rPr lang="en-US" dirty="0" smtClean="0"/>
              <a:t>Step 4: Search for Escape</a:t>
            </a:r>
            <a:endParaRPr lang="en-US" dirty="0"/>
          </a:p>
        </p:txBody>
      </p:sp>
      <p:sp>
        <p:nvSpPr>
          <p:cNvPr id="5" name="Oval 4"/>
          <p:cNvSpPr/>
          <p:nvPr/>
        </p:nvSpPr>
        <p:spPr>
          <a:xfrm>
            <a:off x="4440002" y="2562552"/>
            <a:ext cx="1625204" cy="1480694"/>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Arrow Connector 11"/>
          <p:cNvCxnSpPr>
            <a:stCxn id="5" idx="4"/>
            <a:endCxn id="36" idx="0"/>
          </p:cNvCxnSpPr>
          <p:nvPr/>
        </p:nvCxnSpPr>
        <p:spPr>
          <a:xfrm flipH="1">
            <a:off x="1684116" y="4043246"/>
            <a:ext cx="3568488" cy="1357774"/>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4"/>
            <a:endCxn id="54" idx="0"/>
          </p:cNvCxnSpPr>
          <p:nvPr/>
        </p:nvCxnSpPr>
        <p:spPr>
          <a:xfrm flipH="1">
            <a:off x="3463509" y="4043246"/>
            <a:ext cx="1789095" cy="1357774"/>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4"/>
            <a:endCxn id="73" idx="0"/>
          </p:cNvCxnSpPr>
          <p:nvPr/>
        </p:nvCxnSpPr>
        <p:spPr>
          <a:xfrm flipH="1">
            <a:off x="5242903" y="4043246"/>
            <a:ext cx="9701" cy="134560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5" idx="2"/>
          </p:cNvCxnSpPr>
          <p:nvPr/>
        </p:nvCxnSpPr>
        <p:spPr>
          <a:xfrm>
            <a:off x="3499421" y="3302899"/>
            <a:ext cx="940581" cy="0"/>
          </a:xfrm>
          <a:prstGeom prst="straightConnector1">
            <a:avLst/>
          </a:prstGeom>
          <a:ln w="57150">
            <a:solidFill>
              <a:schemeClr val="accent4"/>
            </a:solidFill>
            <a:tailEnd type="arrow"/>
          </a:ln>
        </p:spPr>
        <p:style>
          <a:lnRef idx="1">
            <a:schemeClr val="accent1"/>
          </a:lnRef>
          <a:fillRef idx="0">
            <a:schemeClr val="accent1"/>
          </a:fillRef>
          <a:effectRef idx="0">
            <a:schemeClr val="accent1"/>
          </a:effectRef>
          <a:fontRef idx="minor">
            <a:schemeClr val="tx1"/>
          </a:fontRef>
        </p:style>
      </p:cxnSp>
      <p:pic>
        <p:nvPicPr>
          <p:cNvPr id="1043" name="Picture 6" descr="C:\Users\Michael Carbin\Dropbox\Presentations\OOPSLA12\explosio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09723" y="5401020"/>
            <a:ext cx="1530350" cy="1305590"/>
          </a:xfrm>
          <a:prstGeom prst="rect">
            <a:avLst/>
          </a:prstGeom>
          <a:noFill/>
          <a:extLst>
            <a:ext uri="{909E8E84-426E-40dd-AFC4-6F175D3DCCD1}">
              <a14:hiddenFill xmlns:a14="http://schemas.microsoft.com/office/drawing/2010/main">
                <a:solidFill>
                  <a:srgbClr val="FFFFFF"/>
                </a:solidFill>
              </a14:hiddenFill>
            </a:ext>
          </a:extLst>
        </p:spPr>
      </p:pic>
      <p:grpSp>
        <p:nvGrpSpPr>
          <p:cNvPr id="85" name="Group 84"/>
          <p:cNvGrpSpPr/>
          <p:nvPr/>
        </p:nvGrpSpPr>
        <p:grpSpPr>
          <a:xfrm>
            <a:off x="4595382" y="3046409"/>
            <a:ext cx="1259981" cy="512980"/>
            <a:chOff x="9550400" y="7010400"/>
            <a:chExt cx="1493520" cy="1216152"/>
          </a:xfrm>
        </p:grpSpPr>
        <p:sp>
          <p:nvSpPr>
            <p:cNvPr id="86" name="Curved Right Arrow 85"/>
            <p:cNvSpPr/>
            <p:nvPr/>
          </p:nvSpPr>
          <p:spPr>
            <a:xfrm rot="10800000">
              <a:off x="10312400" y="701040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7" name="Curved Right Arrow 86"/>
            <p:cNvSpPr/>
            <p:nvPr/>
          </p:nvSpPr>
          <p:spPr>
            <a:xfrm>
              <a:off x="9550400" y="7010400"/>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20" name="Straight Arrow Connector 19"/>
          <p:cNvCxnSpPr>
            <a:stCxn id="5" idx="4"/>
            <a:endCxn id="95" idx="0"/>
          </p:cNvCxnSpPr>
          <p:nvPr/>
        </p:nvCxnSpPr>
        <p:spPr>
          <a:xfrm>
            <a:off x="5252604" y="4043246"/>
            <a:ext cx="1740609" cy="134560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4"/>
            <a:endCxn id="1043" idx="0"/>
          </p:cNvCxnSpPr>
          <p:nvPr/>
        </p:nvCxnSpPr>
        <p:spPr>
          <a:xfrm>
            <a:off x="5252604" y="4043246"/>
            <a:ext cx="3522294" cy="1357774"/>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1189275" y="5401020"/>
            <a:ext cx="989682" cy="1293424"/>
            <a:chOff x="762000" y="2725738"/>
            <a:chExt cx="2203450" cy="2819400"/>
          </a:xfrm>
        </p:grpSpPr>
        <p:sp>
          <p:nvSpPr>
            <p:cNvPr id="36" name="Rectangle 35"/>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37" name="Straight Connector 36"/>
            <p:cNvCxnSpPr>
              <a:cxnSpLocks noChangeShapeType="1"/>
            </p:cNvCxnSpPr>
            <p:nvPr/>
          </p:nvCxnSpPr>
          <p:spPr bwMode="auto">
            <a:xfrm>
              <a:off x="990600" y="3030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8" name="Straight Connector 37"/>
            <p:cNvCxnSpPr>
              <a:cxnSpLocks noChangeShapeType="1"/>
            </p:cNvCxnSpPr>
            <p:nvPr/>
          </p:nvCxnSpPr>
          <p:spPr bwMode="auto">
            <a:xfrm>
              <a:off x="990600" y="3182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9" name="Straight Connector 38"/>
            <p:cNvCxnSpPr>
              <a:cxnSpLocks noChangeShapeType="1"/>
            </p:cNvCxnSpPr>
            <p:nvPr/>
          </p:nvCxnSpPr>
          <p:spPr bwMode="auto">
            <a:xfrm>
              <a:off x="990600" y="3335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0" name="Straight Connector 39"/>
            <p:cNvCxnSpPr>
              <a:cxnSpLocks noChangeShapeType="1"/>
            </p:cNvCxnSpPr>
            <p:nvPr/>
          </p:nvCxnSpPr>
          <p:spPr bwMode="auto">
            <a:xfrm>
              <a:off x="990600" y="3487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1" name="Straight Connector 40"/>
            <p:cNvCxnSpPr>
              <a:cxnSpLocks noChangeShapeType="1"/>
            </p:cNvCxnSpPr>
            <p:nvPr/>
          </p:nvCxnSpPr>
          <p:spPr bwMode="auto">
            <a:xfrm>
              <a:off x="990600" y="3640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2" name="Straight Connector 41"/>
            <p:cNvCxnSpPr>
              <a:cxnSpLocks noChangeShapeType="1"/>
            </p:cNvCxnSpPr>
            <p:nvPr/>
          </p:nvCxnSpPr>
          <p:spPr bwMode="auto">
            <a:xfrm>
              <a:off x="990600" y="3792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3" name="Straight Connector 42"/>
            <p:cNvCxnSpPr>
              <a:cxnSpLocks noChangeShapeType="1"/>
            </p:cNvCxnSpPr>
            <p:nvPr/>
          </p:nvCxnSpPr>
          <p:spPr bwMode="auto">
            <a:xfrm>
              <a:off x="990600" y="3944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4" name="Straight Connector 43"/>
            <p:cNvCxnSpPr>
              <a:cxnSpLocks noChangeShapeType="1"/>
            </p:cNvCxnSpPr>
            <p:nvPr/>
          </p:nvCxnSpPr>
          <p:spPr bwMode="auto">
            <a:xfrm>
              <a:off x="990600" y="4097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5" name="Straight Connector 44"/>
            <p:cNvCxnSpPr>
              <a:cxnSpLocks noChangeShapeType="1"/>
            </p:cNvCxnSpPr>
            <p:nvPr/>
          </p:nvCxnSpPr>
          <p:spPr bwMode="auto">
            <a:xfrm>
              <a:off x="990600" y="4249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6" name="Straight Connector 45"/>
            <p:cNvCxnSpPr>
              <a:cxnSpLocks noChangeShapeType="1"/>
            </p:cNvCxnSpPr>
            <p:nvPr/>
          </p:nvCxnSpPr>
          <p:spPr bwMode="auto">
            <a:xfrm>
              <a:off x="990600" y="4402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7" name="Straight Connector 46"/>
            <p:cNvCxnSpPr>
              <a:cxnSpLocks noChangeShapeType="1"/>
            </p:cNvCxnSpPr>
            <p:nvPr/>
          </p:nvCxnSpPr>
          <p:spPr bwMode="auto">
            <a:xfrm>
              <a:off x="990600" y="4554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8" name="Straight Connector 47"/>
            <p:cNvCxnSpPr>
              <a:cxnSpLocks noChangeShapeType="1"/>
            </p:cNvCxnSpPr>
            <p:nvPr/>
          </p:nvCxnSpPr>
          <p:spPr bwMode="auto">
            <a:xfrm>
              <a:off x="990600" y="4706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49" name="Straight Connector 48"/>
            <p:cNvCxnSpPr>
              <a:cxnSpLocks noChangeShapeType="1"/>
            </p:cNvCxnSpPr>
            <p:nvPr/>
          </p:nvCxnSpPr>
          <p:spPr bwMode="auto">
            <a:xfrm>
              <a:off x="990600" y="4859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0" name="Straight Connector 49"/>
            <p:cNvCxnSpPr>
              <a:cxnSpLocks noChangeShapeType="1"/>
            </p:cNvCxnSpPr>
            <p:nvPr/>
          </p:nvCxnSpPr>
          <p:spPr bwMode="auto">
            <a:xfrm>
              <a:off x="990600" y="5011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1" name="Straight Connector 50"/>
            <p:cNvCxnSpPr>
              <a:cxnSpLocks noChangeShapeType="1"/>
            </p:cNvCxnSpPr>
            <p:nvPr/>
          </p:nvCxnSpPr>
          <p:spPr bwMode="auto">
            <a:xfrm>
              <a:off x="990600" y="5164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2" name="Straight Connector 51"/>
            <p:cNvCxnSpPr>
              <a:cxnSpLocks noChangeShapeType="1"/>
            </p:cNvCxnSpPr>
            <p:nvPr/>
          </p:nvCxnSpPr>
          <p:spPr bwMode="auto">
            <a:xfrm>
              <a:off x="990600" y="5316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grpSp>
        <p:nvGrpSpPr>
          <p:cNvPr id="53" name="Group 52"/>
          <p:cNvGrpSpPr/>
          <p:nvPr/>
        </p:nvGrpSpPr>
        <p:grpSpPr>
          <a:xfrm>
            <a:off x="2968668" y="5401020"/>
            <a:ext cx="989682" cy="1293424"/>
            <a:chOff x="762000" y="2725738"/>
            <a:chExt cx="2203450" cy="2819400"/>
          </a:xfrm>
        </p:grpSpPr>
        <p:sp>
          <p:nvSpPr>
            <p:cNvPr id="54" name="Rectangle 53"/>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55" name="Straight Connector 54"/>
            <p:cNvCxnSpPr>
              <a:cxnSpLocks noChangeShapeType="1"/>
            </p:cNvCxnSpPr>
            <p:nvPr/>
          </p:nvCxnSpPr>
          <p:spPr bwMode="auto">
            <a:xfrm>
              <a:off x="990600" y="3030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6" name="Straight Connector 55"/>
            <p:cNvCxnSpPr>
              <a:cxnSpLocks noChangeShapeType="1"/>
            </p:cNvCxnSpPr>
            <p:nvPr/>
          </p:nvCxnSpPr>
          <p:spPr bwMode="auto">
            <a:xfrm>
              <a:off x="990600" y="3182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8" name="Straight Connector 57"/>
            <p:cNvCxnSpPr>
              <a:cxnSpLocks noChangeShapeType="1"/>
            </p:cNvCxnSpPr>
            <p:nvPr/>
          </p:nvCxnSpPr>
          <p:spPr bwMode="auto">
            <a:xfrm>
              <a:off x="990600" y="3335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Straight Connector 58"/>
            <p:cNvCxnSpPr>
              <a:cxnSpLocks noChangeShapeType="1"/>
            </p:cNvCxnSpPr>
            <p:nvPr/>
          </p:nvCxnSpPr>
          <p:spPr bwMode="auto">
            <a:xfrm>
              <a:off x="990600" y="3487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0" name="Straight Connector 59"/>
            <p:cNvCxnSpPr>
              <a:cxnSpLocks noChangeShapeType="1"/>
            </p:cNvCxnSpPr>
            <p:nvPr/>
          </p:nvCxnSpPr>
          <p:spPr bwMode="auto">
            <a:xfrm>
              <a:off x="990600" y="3640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1" name="Straight Connector 60"/>
            <p:cNvCxnSpPr>
              <a:cxnSpLocks noChangeShapeType="1"/>
            </p:cNvCxnSpPr>
            <p:nvPr/>
          </p:nvCxnSpPr>
          <p:spPr bwMode="auto">
            <a:xfrm>
              <a:off x="990600" y="3792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2" name="Straight Connector 61"/>
            <p:cNvCxnSpPr>
              <a:cxnSpLocks noChangeShapeType="1"/>
            </p:cNvCxnSpPr>
            <p:nvPr/>
          </p:nvCxnSpPr>
          <p:spPr bwMode="auto">
            <a:xfrm>
              <a:off x="990600" y="3944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3" name="Straight Connector 62"/>
            <p:cNvCxnSpPr>
              <a:cxnSpLocks noChangeShapeType="1"/>
            </p:cNvCxnSpPr>
            <p:nvPr/>
          </p:nvCxnSpPr>
          <p:spPr bwMode="auto">
            <a:xfrm>
              <a:off x="990600" y="4097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4" name="Straight Connector 63"/>
            <p:cNvCxnSpPr>
              <a:cxnSpLocks noChangeShapeType="1"/>
            </p:cNvCxnSpPr>
            <p:nvPr/>
          </p:nvCxnSpPr>
          <p:spPr bwMode="auto">
            <a:xfrm>
              <a:off x="990600" y="4249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5" name="Straight Connector 64"/>
            <p:cNvCxnSpPr>
              <a:cxnSpLocks noChangeShapeType="1"/>
            </p:cNvCxnSpPr>
            <p:nvPr/>
          </p:nvCxnSpPr>
          <p:spPr bwMode="auto">
            <a:xfrm>
              <a:off x="990600" y="4402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6" name="Straight Connector 65"/>
            <p:cNvCxnSpPr>
              <a:cxnSpLocks noChangeShapeType="1"/>
            </p:cNvCxnSpPr>
            <p:nvPr/>
          </p:nvCxnSpPr>
          <p:spPr bwMode="auto">
            <a:xfrm>
              <a:off x="990600" y="4554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7" name="Straight Connector 66"/>
            <p:cNvCxnSpPr>
              <a:cxnSpLocks noChangeShapeType="1"/>
            </p:cNvCxnSpPr>
            <p:nvPr/>
          </p:nvCxnSpPr>
          <p:spPr bwMode="auto">
            <a:xfrm>
              <a:off x="990600" y="4706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8" name="Straight Connector 67"/>
            <p:cNvCxnSpPr>
              <a:cxnSpLocks noChangeShapeType="1"/>
            </p:cNvCxnSpPr>
            <p:nvPr/>
          </p:nvCxnSpPr>
          <p:spPr bwMode="auto">
            <a:xfrm>
              <a:off x="990600" y="4859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9" name="Straight Connector 68"/>
            <p:cNvCxnSpPr>
              <a:cxnSpLocks noChangeShapeType="1"/>
            </p:cNvCxnSpPr>
            <p:nvPr/>
          </p:nvCxnSpPr>
          <p:spPr bwMode="auto">
            <a:xfrm>
              <a:off x="990600" y="5011738"/>
              <a:ext cx="1676400" cy="0"/>
            </a:xfrm>
            <a:prstGeom prst="line">
              <a:avLst/>
            </a:prstGeom>
            <a:noFill/>
            <a:ln w="25400">
              <a:solidFill>
                <a:srgbClr val="C0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0" name="Straight Connector 69"/>
            <p:cNvCxnSpPr>
              <a:cxnSpLocks noChangeShapeType="1"/>
            </p:cNvCxnSpPr>
            <p:nvPr/>
          </p:nvCxnSpPr>
          <p:spPr bwMode="auto">
            <a:xfrm>
              <a:off x="990600" y="5164138"/>
              <a:ext cx="1676400" cy="0"/>
            </a:xfrm>
            <a:prstGeom prst="line">
              <a:avLst/>
            </a:prstGeom>
            <a:noFill/>
            <a:ln w="25400">
              <a:solidFill>
                <a:srgbClr val="C0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1" name="Straight Connector 70"/>
            <p:cNvCxnSpPr>
              <a:cxnSpLocks noChangeShapeType="1"/>
            </p:cNvCxnSpPr>
            <p:nvPr/>
          </p:nvCxnSpPr>
          <p:spPr bwMode="auto">
            <a:xfrm>
              <a:off x="990600" y="5316538"/>
              <a:ext cx="1676400" cy="0"/>
            </a:xfrm>
            <a:prstGeom prst="line">
              <a:avLst/>
            </a:prstGeom>
            <a:noFill/>
            <a:ln w="25400">
              <a:solidFill>
                <a:srgbClr val="C0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grpSp>
        <p:nvGrpSpPr>
          <p:cNvPr id="72" name="Group 71"/>
          <p:cNvGrpSpPr/>
          <p:nvPr/>
        </p:nvGrpSpPr>
        <p:grpSpPr>
          <a:xfrm>
            <a:off x="4748062" y="5388854"/>
            <a:ext cx="989682" cy="1293424"/>
            <a:chOff x="762000" y="2725738"/>
            <a:chExt cx="2203450" cy="2819400"/>
          </a:xfrm>
        </p:grpSpPr>
        <p:sp>
          <p:nvSpPr>
            <p:cNvPr id="73" name="Rectangle 72"/>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74" name="Straight Connector 73"/>
            <p:cNvCxnSpPr>
              <a:cxnSpLocks noChangeShapeType="1"/>
            </p:cNvCxnSpPr>
            <p:nvPr/>
          </p:nvCxnSpPr>
          <p:spPr bwMode="auto">
            <a:xfrm>
              <a:off x="990600" y="3030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5" name="Straight Connector 74"/>
            <p:cNvCxnSpPr>
              <a:cxnSpLocks noChangeShapeType="1"/>
            </p:cNvCxnSpPr>
            <p:nvPr/>
          </p:nvCxnSpPr>
          <p:spPr bwMode="auto">
            <a:xfrm>
              <a:off x="990600" y="3182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6" name="Straight Connector 75"/>
            <p:cNvCxnSpPr>
              <a:cxnSpLocks noChangeShapeType="1"/>
            </p:cNvCxnSpPr>
            <p:nvPr/>
          </p:nvCxnSpPr>
          <p:spPr bwMode="auto">
            <a:xfrm>
              <a:off x="990600" y="3335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7" name="Straight Connector 76"/>
            <p:cNvCxnSpPr>
              <a:cxnSpLocks noChangeShapeType="1"/>
            </p:cNvCxnSpPr>
            <p:nvPr/>
          </p:nvCxnSpPr>
          <p:spPr bwMode="auto">
            <a:xfrm>
              <a:off x="990600" y="3487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8" name="Straight Connector 77"/>
            <p:cNvCxnSpPr>
              <a:cxnSpLocks noChangeShapeType="1"/>
            </p:cNvCxnSpPr>
            <p:nvPr/>
          </p:nvCxnSpPr>
          <p:spPr bwMode="auto">
            <a:xfrm>
              <a:off x="990600" y="3640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9" name="Straight Connector 78"/>
            <p:cNvCxnSpPr>
              <a:cxnSpLocks noChangeShapeType="1"/>
            </p:cNvCxnSpPr>
            <p:nvPr/>
          </p:nvCxnSpPr>
          <p:spPr bwMode="auto">
            <a:xfrm>
              <a:off x="990600" y="3792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0" name="Straight Connector 79"/>
            <p:cNvCxnSpPr>
              <a:cxnSpLocks noChangeShapeType="1"/>
            </p:cNvCxnSpPr>
            <p:nvPr/>
          </p:nvCxnSpPr>
          <p:spPr bwMode="auto">
            <a:xfrm>
              <a:off x="990600" y="3944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1" name="Straight Connector 80"/>
            <p:cNvCxnSpPr>
              <a:cxnSpLocks noChangeShapeType="1"/>
            </p:cNvCxnSpPr>
            <p:nvPr/>
          </p:nvCxnSpPr>
          <p:spPr bwMode="auto">
            <a:xfrm>
              <a:off x="990600" y="4097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2" name="Straight Connector 81"/>
            <p:cNvCxnSpPr>
              <a:cxnSpLocks noChangeShapeType="1"/>
            </p:cNvCxnSpPr>
            <p:nvPr/>
          </p:nvCxnSpPr>
          <p:spPr bwMode="auto">
            <a:xfrm>
              <a:off x="990600" y="4249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4" name="Straight Connector 83"/>
            <p:cNvCxnSpPr>
              <a:cxnSpLocks noChangeShapeType="1"/>
            </p:cNvCxnSpPr>
            <p:nvPr/>
          </p:nvCxnSpPr>
          <p:spPr bwMode="auto">
            <a:xfrm>
              <a:off x="990600" y="4402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89" name="Straight Connector 88"/>
            <p:cNvCxnSpPr>
              <a:cxnSpLocks noChangeShapeType="1"/>
            </p:cNvCxnSpPr>
            <p:nvPr/>
          </p:nvCxnSpPr>
          <p:spPr bwMode="auto">
            <a:xfrm>
              <a:off x="990600" y="4706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2" name="Straight Connector 91"/>
            <p:cNvCxnSpPr>
              <a:cxnSpLocks noChangeShapeType="1"/>
            </p:cNvCxnSpPr>
            <p:nvPr/>
          </p:nvCxnSpPr>
          <p:spPr bwMode="auto">
            <a:xfrm>
              <a:off x="990600" y="5164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grpSp>
        <p:nvGrpSpPr>
          <p:cNvPr id="94" name="Group 93"/>
          <p:cNvGrpSpPr/>
          <p:nvPr/>
        </p:nvGrpSpPr>
        <p:grpSpPr>
          <a:xfrm>
            <a:off x="6498372" y="5388854"/>
            <a:ext cx="989682" cy="1293424"/>
            <a:chOff x="762000" y="2725738"/>
            <a:chExt cx="2203450" cy="2819400"/>
          </a:xfrm>
        </p:grpSpPr>
        <p:sp>
          <p:nvSpPr>
            <p:cNvPr id="95" name="Rectangle 94"/>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96" name="Straight Connector 95"/>
            <p:cNvCxnSpPr>
              <a:cxnSpLocks noChangeShapeType="1"/>
            </p:cNvCxnSpPr>
            <p:nvPr/>
          </p:nvCxnSpPr>
          <p:spPr bwMode="auto">
            <a:xfrm>
              <a:off x="990600" y="3030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7" name="Straight Connector 96"/>
            <p:cNvCxnSpPr>
              <a:cxnSpLocks noChangeShapeType="1"/>
            </p:cNvCxnSpPr>
            <p:nvPr/>
          </p:nvCxnSpPr>
          <p:spPr bwMode="auto">
            <a:xfrm>
              <a:off x="990600" y="3182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8" name="Straight Connector 97"/>
            <p:cNvCxnSpPr>
              <a:cxnSpLocks noChangeShapeType="1"/>
            </p:cNvCxnSpPr>
            <p:nvPr/>
          </p:nvCxnSpPr>
          <p:spPr bwMode="auto">
            <a:xfrm>
              <a:off x="990600" y="3335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99" name="Straight Connector 98"/>
            <p:cNvCxnSpPr>
              <a:cxnSpLocks noChangeShapeType="1"/>
            </p:cNvCxnSpPr>
            <p:nvPr/>
          </p:nvCxnSpPr>
          <p:spPr bwMode="auto">
            <a:xfrm>
              <a:off x="990600" y="34877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0" name="Straight Connector 99"/>
            <p:cNvCxnSpPr>
              <a:cxnSpLocks noChangeShapeType="1"/>
            </p:cNvCxnSpPr>
            <p:nvPr/>
          </p:nvCxnSpPr>
          <p:spPr bwMode="auto">
            <a:xfrm>
              <a:off x="990600" y="36401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1" name="Straight Connector 100"/>
            <p:cNvCxnSpPr>
              <a:cxnSpLocks noChangeShapeType="1"/>
            </p:cNvCxnSpPr>
            <p:nvPr/>
          </p:nvCxnSpPr>
          <p:spPr bwMode="auto">
            <a:xfrm>
              <a:off x="990600" y="37925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2" name="Straight Connector 101"/>
            <p:cNvCxnSpPr>
              <a:cxnSpLocks noChangeShapeType="1"/>
            </p:cNvCxnSpPr>
            <p:nvPr/>
          </p:nvCxnSpPr>
          <p:spPr bwMode="auto">
            <a:xfrm>
              <a:off x="990600" y="39449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3" name="Straight Connector 102"/>
            <p:cNvCxnSpPr>
              <a:cxnSpLocks noChangeShapeType="1"/>
            </p:cNvCxnSpPr>
            <p:nvPr/>
          </p:nvCxnSpPr>
          <p:spPr bwMode="auto">
            <a:xfrm>
              <a:off x="990600" y="40973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4" name="Straight Connector 103"/>
            <p:cNvCxnSpPr>
              <a:cxnSpLocks noChangeShapeType="1"/>
            </p:cNvCxnSpPr>
            <p:nvPr/>
          </p:nvCxnSpPr>
          <p:spPr bwMode="auto">
            <a:xfrm>
              <a:off x="990600" y="42497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5" name="Straight Connector 104"/>
            <p:cNvCxnSpPr>
              <a:cxnSpLocks noChangeShapeType="1"/>
            </p:cNvCxnSpPr>
            <p:nvPr/>
          </p:nvCxnSpPr>
          <p:spPr bwMode="auto">
            <a:xfrm>
              <a:off x="990600" y="44021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6" name="Straight Connector 105"/>
            <p:cNvCxnSpPr>
              <a:cxnSpLocks noChangeShapeType="1"/>
            </p:cNvCxnSpPr>
            <p:nvPr/>
          </p:nvCxnSpPr>
          <p:spPr bwMode="auto">
            <a:xfrm>
              <a:off x="990600" y="45545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7" name="Straight Connector 106"/>
            <p:cNvCxnSpPr>
              <a:cxnSpLocks noChangeShapeType="1"/>
            </p:cNvCxnSpPr>
            <p:nvPr/>
          </p:nvCxnSpPr>
          <p:spPr bwMode="auto">
            <a:xfrm>
              <a:off x="990600" y="47069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8" name="Straight Connector 107"/>
            <p:cNvCxnSpPr>
              <a:cxnSpLocks noChangeShapeType="1"/>
            </p:cNvCxnSpPr>
            <p:nvPr/>
          </p:nvCxnSpPr>
          <p:spPr bwMode="auto">
            <a:xfrm>
              <a:off x="990600" y="48593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09" name="Straight Connector 108"/>
            <p:cNvCxnSpPr>
              <a:cxnSpLocks noChangeShapeType="1"/>
            </p:cNvCxnSpPr>
            <p:nvPr/>
          </p:nvCxnSpPr>
          <p:spPr bwMode="auto">
            <a:xfrm>
              <a:off x="990600" y="50117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10" name="Straight Connector 109"/>
            <p:cNvCxnSpPr>
              <a:cxnSpLocks noChangeShapeType="1"/>
            </p:cNvCxnSpPr>
            <p:nvPr/>
          </p:nvCxnSpPr>
          <p:spPr bwMode="auto">
            <a:xfrm>
              <a:off x="990600" y="51641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11" name="Straight Connector 110"/>
            <p:cNvCxnSpPr>
              <a:cxnSpLocks noChangeShapeType="1"/>
            </p:cNvCxnSpPr>
            <p:nvPr/>
          </p:nvCxnSpPr>
          <p:spPr bwMode="auto">
            <a:xfrm>
              <a:off x="990600" y="5316538"/>
              <a:ext cx="1676400" cy="0"/>
            </a:xfrm>
            <a:prstGeom prst="line">
              <a:avLst/>
            </a:prstGeom>
            <a:noFill/>
            <a:ln w="25400">
              <a:solidFill>
                <a:srgbClr val="FF00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10" name="Rounded Rectangle 9"/>
          <p:cNvSpPr/>
          <p:nvPr/>
        </p:nvSpPr>
        <p:spPr>
          <a:xfrm>
            <a:off x="1110195" y="2850877"/>
            <a:ext cx="2389225" cy="904043"/>
          </a:xfrm>
          <a:prstGeom prst="round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3600" dirty="0" smtClean="0"/>
              <a:t>checkpoint</a:t>
            </a:r>
            <a:endParaRPr lang="en-US" sz="3600" dirty="0"/>
          </a:p>
        </p:txBody>
      </p:sp>
      <p:sp>
        <p:nvSpPr>
          <p:cNvPr id="133" name="Rounded Rectangle 132"/>
          <p:cNvSpPr/>
          <p:nvPr/>
        </p:nvSpPr>
        <p:spPr>
          <a:xfrm>
            <a:off x="9783610" y="7543800"/>
            <a:ext cx="2389225" cy="904043"/>
          </a:xfrm>
          <a:prstGeom prst="round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3600" dirty="0" smtClean="0"/>
              <a:t>user</a:t>
            </a:r>
            <a:endParaRPr lang="en-US" sz="3600" dirty="0"/>
          </a:p>
        </p:txBody>
      </p:sp>
      <p:grpSp>
        <p:nvGrpSpPr>
          <p:cNvPr id="176" name="Group 175"/>
          <p:cNvGrpSpPr/>
          <p:nvPr/>
        </p:nvGrpSpPr>
        <p:grpSpPr>
          <a:xfrm>
            <a:off x="10483382" y="5388854"/>
            <a:ext cx="989682" cy="1293424"/>
            <a:chOff x="762000" y="2725738"/>
            <a:chExt cx="2203450" cy="2819400"/>
          </a:xfrm>
        </p:grpSpPr>
        <p:sp>
          <p:nvSpPr>
            <p:cNvPr id="177" name="Rectangle 176"/>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178" name="Straight Connector 177"/>
            <p:cNvCxnSpPr>
              <a:cxnSpLocks noChangeShapeType="1"/>
            </p:cNvCxnSpPr>
            <p:nvPr/>
          </p:nvCxnSpPr>
          <p:spPr bwMode="auto">
            <a:xfrm>
              <a:off x="990600" y="30305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0" name="Straight Connector 179"/>
            <p:cNvCxnSpPr>
              <a:cxnSpLocks noChangeShapeType="1"/>
            </p:cNvCxnSpPr>
            <p:nvPr/>
          </p:nvCxnSpPr>
          <p:spPr bwMode="auto">
            <a:xfrm>
              <a:off x="990600" y="33353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1" name="Straight Connector 180"/>
            <p:cNvCxnSpPr>
              <a:cxnSpLocks noChangeShapeType="1"/>
            </p:cNvCxnSpPr>
            <p:nvPr/>
          </p:nvCxnSpPr>
          <p:spPr bwMode="auto">
            <a:xfrm>
              <a:off x="990600" y="3487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4" name="Straight Connector 183"/>
            <p:cNvCxnSpPr>
              <a:cxnSpLocks noChangeShapeType="1"/>
            </p:cNvCxnSpPr>
            <p:nvPr/>
          </p:nvCxnSpPr>
          <p:spPr bwMode="auto">
            <a:xfrm>
              <a:off x="990600" y="3944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6" name="Straight Connector 185"/>
            <p:cNvCxnSpPr>
              <a:cxnSpLocks noChangeShapeType="1"/>
            </p:cNvCxnSpPr>
            <p:nvPr/>
          </p:nvCxnSpPr>
          <p:spPr bwMode="auto">
            <a:xfrm>
              <a:off x="990600" y="42497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88" name="Straight Connector 187"/>
            <p:cNvCxnSpPr>
              <a:cxnSpLocks noChangeShapeType="1"/>
            </p:cNvCxnSpPr>
            <p:nvPr/>
          </p:nvCxnSpPr>
          <p:spPr bwMode="auto">
            <a:xfrm>
              <a:off x="990600" y="4706938"/>
              <a:ext cx="1676400" cy="0"/>
            </a:xfrm>
            <a:prstGeom prst="line">
              <a:avLst/>
            </a:prstGeom>
            <a:noFill/>
            <a:ln w="25400">
              <a:solidFill>
                <a:srgbClr val="00B05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cxnSp>
        <p:nvCxnSpPr>
          <p:cNvPr id="196" name="Elbow Connector 195"/>
          <p:cNvCxnSpPr>
            <a:stCxn id="5" idx="6"/>
            <a:endCxn id="177" idx="0"/>
          </p:cNvCxnSpPr>
          <p:nvPr/>
        </p:nvCxnSpPr>
        <p:spPr>
          <a:xfrm>
            <a:off x="6065206" y="3302899"/>
            <a:ext cx="4913017" cy="2085955"/>
          </a:xfrm>
          <a:prstGeom prst="bentConnector2">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a:stCxn id="177" idx="2"/>
            <a:endCxn id="133" idx="0"/>
          </p:cNvCxnSpPr>
          <p:nvPr/>
        </p:nvCxnSpPr>
        <p:spPr>
          <a:xfrm>
            <a:off x="10978223" y="6682278"/>
            <a:ext cx="0" cy="861522"/>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8009723" y="2562552"/>
            <a:ext cx="1300356" cy="646331"/>
          </a:xfrm>
          <a:prstGeom prst="rect">
            <a:avLst/>
          </a:prstGeom>
          <a:noFill/>
        </p:spPr>
        <p:txBody>
          <a:bodyPr wrap="none" rtlCol="0">
            <a:spAutoFit/>
          </a:bodyPr>
          <a:lstStyle/>
          <a:p>
            <a:r>
              <a:rPr lang="en-US" sz="3600" dirty="0" err="1"/>
              <a:t>c</a:t>
            </a:r>
            <a:r>
              <a:rPr lang="en-US" sz="3600" dirty="0" err="1" smtClean="0"/>
              <a:t>trl+c</a:t>
            </a:r>
            <a:endParaRPr lang="en-US" sz="3600" dirty="0"/>
          </a:p>
        </p:txBody>
      </p:sp>
      <p:sp>
        <p:nvSpPr>
          <p:cNvPr id="141" name="TextBox 140"/>
          <p:cNvSpPr txBox="1"/>
          <p:nvPr/>
        </p:nvSpPr>
        <p:spPr>
          <a:xfrm>
            <a:off x="2148210" y="8628176"/>
            <a:ext cx="8643713" cy="754053"/>
          </a:xfrm>
          <a:prstGeom prst="rect">
            <a:avLst/>
          </a:prstGeom>
          <a:noFill/>
        </p:spPr>
        <p:txBody>
          <a:bodyPr wrap="none" rtlCol="0">
            <a:spAutoFit/>
          </a:bodyPr>
          <a:lstStyle/>
          <a:p>
            <a:r>
              <a:rPr lang="en-US" dirty="0" smtClean="0"/>
              <a:t>User chooses what works for them</a:t>
            </a:r>
            <a:endParaRPr lang="en-US" dirty="0"/>
          </a:p>
        </p:txBody>
      </p:sp>
    </p:spTree>
    <p:custDataLst>
      <p:tags r:id="rId1"/>
    </p:custDataLst>
    <p:extLst>
      <p:ext uri="{BB962C8B-B14F-4D97-AF65-F5344CB8AC3E}">
        <p14:creationId xmlns:p14="http://schemas.microsoft.com/office/powerpoint/2010/main" val="745919267"/>
      </p:ext>
    </p:extLst>
  </p:cSld>
  <p:clrMapOvr>
    <a:masterClrMapping/>
  </p:clrMapOvr>
  <mc:AlternateContent xmlns:mc="http://schemas.openxmlformats.org/markup-compatibility/2006" xmlns:p14="http://schemas.microsoft.com/office/powerpoint/2010/main">
    <mc:Choice Requires="p14">
      <p:transition spd="slow" p14:dur="2000" advTm="37279"/>
    </mc:Choice>
    <mc:Fallback xmlns="">
      <p:transition xmlns:p14="http://schemas.microsoft.com/office/powerpoint/2010/main" spd="slow" advTm="3727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5"/>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50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500"/>
                                  </p:stCondLst>
                                  <p:childTnLst>
                                    <p:set>
                                      <p:cBhvr>
                                        <p:cTn id="14" dur="1" fill="hold">
                                          <p:stCondLst>
                                            <p:cond delay="0"/>
                                          </p:stCondLst>
                                        </p:cTn>
                                        <p:tgtEl>
                                          <p:spTgt spid="53"/>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nodeType="afterEffect">
                                  <p:stCondLst>
                                    <p:cond delay="500"/>
                                  </p:stCondLst>
                                  <p:childTnLst>
                                    <p:set>
                                      <p:cBhvr>
                                        <p:cTn id="17" dur="1" fill="hold">
                                          <p:stCondLst>
                                            <p:cond delay="0"/>
                                          </p:stCondLst>
                                        </p:cTn>
                                        <p:tgtEl>
                                          <p:spTgt spid="18"/>
                                        </p:tgtEl>
                                        <p:attrNameLst>
                                          <p:attrName>style.visibility</p:attrName>
                                        </p:attrNameLst>
                                      </p:cBhvr>
                                      <p:to>
                                        <p:strVal val="visible"/>
                                      </p:to>
                                    </p:set>
                                  </p:childTnLst>
                                </p:cTn>
                              </p:par>
                              <p:par>
                                <p:cTn id="18" presetID="1" presetClass="entr" presetSubtype="0" fill="hold" nodeType="withEffect">
                                  <p:stCondLst>
                                    <p:cond delay="500"/>
                                  </p:stCondLst>
                                  <p:childTnLst>
                                    <p:set>
                                      <p:cBhvr>
                                        <p:cTn id="19" dur="1" fill="hold">
                                          <p:stCondLst>
                                            <p:cond delay="0"/>
                                          </p:stCondLst>
                                        </p:cTn>
                                        <p:tgtEl>
                                          <p:spTgt spid="72"/>
                                        </p:tgtEl>
                                        <p:attrNameLst>
                                          <p:attrName>style.visibility</p:attrName>
                                        </p:attrNameLst>
                                      </p:cBhvr>
                                      <p:to>
                                        <p:strVal val="visible"/>
                                      </p:to>
                                    </p:set>
                                  </p:childTnLst>
                                </p:cTn>
                              </p:par>
                            </p:childTnLst>
                          </p:cTn>
                        </p:par>
                        <p:par>
                          <p:cTn id="20" fill="hold">
                            <p:stCondLst>
                              <p:cond delay="1000"/>
                            </p:stCondLst>
                            <p:childTnLst>
                              <p:par>
                                <p:cTn id="21" presetID="1" presetClass="entr" presetSubtype="0" fill="hold" nodeType="afterEffect">
                                  <p:stCondLst>
                                    <p:cond delay="500"/>
                                  </p:stCondLst>
                                  <p:childTnLst>
                                    <p:set>
                                      <p:cBhvr>
                                        <p:cTn id="22" dur="1" fill="hold">
                                          <p:stCondLst>
                                            <p:cond delay="0"/>
                                          </p:stCondLst>
                                        </p:cTn>
                                        <p:tgtEl>
                                          <p:spTgt spid="20"/>
                                        </p:tgtEl>
                                        <p:attrNameLst>
                                          <p:attrName>style.visibility</p:attrName>
                                        </p:attrNameLst>
                                      </p:cBhvr>
                                      <p:to>
                                        <p:strVal val="visible"/>
                                      </p:to>
                                    </p:set>
                                  </p:childTnLst>
                                </p:cTn>
                              </p:par>
                            </p:childTnLst>
                          </p:cTn>
                        </p:par>
                        <p:par>
                          <p:cTn id="23" fill="hold">
                            <p:stCondLst>
                              <p:cond delay="1500"/>
                            </p:stCondLst>
                            <p:childTnLst>
                              <p:par>
                                <p:cTn id="24" presetID="1" presetClass="entr" presetSubtype="0" fill="hold" nodeType="afterEffect">
                                  <p:stCondLst>
                                    <p:cond delay="0"/>
                                  </p:stCondLst>
                                  <p:childTnLst>
                                    <p:set>
                                      <p:cBhvr>
                                        <p:cTn id="25" dur="1" fill="hold">
                                          <p:stCondLst>
                                            <p:cond delay="0"/>
                                          </p:stCondLst>
                                        </p:cTn>
                                        <p:tgtEl>
                                          <p:spTgt spid="94"/>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nodeType="afterEffect">
                                  <p:stCondLst>
                                    <p:cond delay="500"/>
                                  </p:stCondLst>
                                  <p:childTnLst>
                                    <p:set>
                                      <p:cBhvr>
                                        <p:cTn id="28" dur="1" fill="hold">
                                          <p:stCondLst>
                                            <p:cond delay="0"/>
                                          </p:stCondLst>
                                        </p:cTn>
                                        <p:tgtEl>
                                          <p:spTgt spid="23"/>
                                        </p:tgtEl>
                                        <p:attrNameLst>
                                          <p:attrName>style.visibility</p:attrName>
                                        </p:attrNameLst>
                                      </p:cBhvr>
                                      <p:to>
                                        <p:strVal val="visible"/>
                                      </p:to>
                                    </p:set>
                                  </p:childTnLst>
                                </p:cTn>
                              </p:par>
                            </p:childTnLst>
                          </p:cTn>
                        </p:par>
                        <p:par>
                          <p:cTn id="29" fill="hold">
                            <p:stCondLst>
                              <p:cond delay="2000"/>
                            </p:stCondLst>
                            <p:childTnLst>
                              <p:par>
                                <p:cTn id="30" presetID="1" presetClass="entr" presetSubtype="0" fill="hold" nodeType="afterEffect">
                                  <p:stCondLst>
                                    <p:cond delay="0"/>
                                  </p:stCondLst>
                                  <p:childTnLst>
                                    <p:set>
                                      <p:cBhvr>
                                        <p:cTn id="31" dur="1" fill="hold">
                                          <p:stCondLst>
                                            <p:cond delay="0"/>
                                          </p:stCondLst>
                                        </p:cTn>
                                        <p:tgtEl>
                                          <p:spTgt spid="1043"/>
                                        </p:tgtEl>
                                        <p:attrNameLst>
                                          <p:attrName>style.visibility</p:attrName>
                                        </p:attrNameLst>
                                      </p:cBhvr>
                                      <p:to>
                                        <p:strVal val="visible"/>
                                      </p:to>
                                    </p:set>
                                  </p:childTnLst>
                                </p:cTn>
                              </p:par>
                            </p:childTnLst>
                          </p:cTn>
                        </p:par>
                        <p:par>
                          <p:cTn id="32" fill="hold">
                            <p:stCondLst>
                              <p:cond delay="2000"/>
                            </p:stCondLst>
                            <p:childTnLst>
                              <p:par>
                                <p:cTn id="33" presetID="1" presetClass="entr" presetSubtype="0" fill="hold" nodeType="afterEffect">
                                  <p:stCondLst>
                                    <p:cond delay="500"/>
                                  </p:stCondLst>
                                  <p:childTnLst>
                                    <p:set>
                                      <p:cBhvr>
                                        <p:cTn id="34" dur="1" fill="hold">
                                          <p:stCondLst>
                                            <p:cond delay="0"/>
                                          </p:stCondLst>
                                        </p:cTn>
                                        <p:tgtEl>
                                          <p:spTgt spid="176"/>
                                        </p:tgtEl>
                                        <p:attrNameLst>
                                          <p:attrName>style.visibility</p:attrName>
                                        </p:attrNameLst>
                                      </p:cBhvr>
                                      <p:to>
                                        <p:strVal val="visible"/>
                                      </p:to>
                                    </p:set>
                                  </p:childTnLst>
                                </p:cTn>
                              </p:par>
                              <p:par>
                                <p:cTn id="35" presetID="1" presetClass="entr" presetSubtype="0" fill="hold" nodeType="withEffect">
                                  <p:stCondLst>
                                    <p:cond delay="500"/>
                                  </p:stCondLst>
                                  <p:childTnLst>
                                    <p:set>
                                      <p:cBhvr>
                                        <p:cTn id="36" dur="1" fill="hold">
                                          <p:stCondLst>
                                            <p:cond delay="0"/>
                                          </p:stCondLst>
                                        </p:cTn>
                                        <p:tgtEl>
                                          <p:spTgt spid="196"/>
                                        </p:tgtEl>
                                        <p:attrNameLst>
                                          <p:attrName>style.visibility</p:attrName>
                                        </p:attrNameLst>
                                      </p:cBhvr>
                                      <p:to>
                                        <p:strVal val="visible"/>
                                      </p:to>
                                    </p:set>
                                  </p:childTnLst>
                                </p:cTn>
                              </p:par>
                              <p:par>
                                <p:cTn id="37" presetID="1" presetClass="entr" presetSubtype="0" fill="hold" grpId="0" nodeType="withEffect">
                                  <p:stCondLst>
                                    <p:cond delay="500"/>
                                  </p:stCondLst>
                                  <p:childTnLst>
                                    <p:set>
                                      <p:cBhvr>
                                        <p:cTn id="38" dur="1" fill="hold">
                                          <p:stCondLst>
                                            <p:cond delay="0"/>
                                          </p:stCondLst>
                                        </p:cTn>
                                        <p:tgtEl>
                                          <p:spTgt spid="140"/>
                                        </p:tgtEl>
                                        <p:attrNameLst>
                                          <p:attrName>style.visibility</p:attrName>
                                        </p:attrNameLst>
                                      </p:cBhvr>
                                      <p:to>
                                        <p:strVal val="visible"/>
                                      </p:to>
                                    </p:set>
                                  </p:childTnLst>
                                </p:cTn>
                              </p:par>
                            </p:childTnLst>
                          </p:cTn>
                        </p:par>
                        <p:par>
                          <p:cTn id="39" fill="hold">
                            <p:stCondLst>
                              <p:cond delay="2500"/>
                            </p:stCondLst>
                            <p:childTnLst>
                              <p:par>
                                <p:cTn id="40" presetID="1" presetClass="entr" presetSubtype="0" fill="hold" nodeType="afterEffect">
                                  <p:stCondLst>
                                    <p:cond delay="500"/>
                                  </p:stCondLst>
                                  <p:childTnLst>
                                    <p:set>
                                      <p:cBhvr>
                                        <p:cTn id="41" dur="1" fill="hold">
                                          <p:stCondLst>
                                            <p:cond delay="0"/>
                                          </p:stCondLst>
                                        </p:cTn>
                                        <p:tgtEl>
                                          <p:spTgt spid="93"/>
                                        </p:tgtEl>
                                        <p:attrNameLst>
                                          <p:attrName>style.visibility</p:attrName>
                                        </p:attrNameLst>
                                      </p:cBhvr>
                                      <p:to>
                                        <p:strVal val="visible"/>
                                      </p:to>
                                    </p:set>
                                  </p:childTnLst>
                                </p:cTn>
                              </p:par>
                            </p:childTnLst>
                          </p:cTn>
                        </p:par>
                        <p:par>
                          <p:cTn id="42" fill="hold">
                            <p:stCondLst>
                              <p:cond delay="3000"/>
                            </p:stCondLst>
                            <p:childTnLst>
                              <p:par>
                                <p:cTn id="43" presetID="1" presetClass="entr" presetSubtype="0" fill="hold" nodeType="afterEffect">
                                  <p:stCondLst>
                                    <p:cond delay="0"/>
                                  </p:stCondLst>
                                  <p:childTnLst>
                                    <p:set>
                                      <p:cBhvr>
                                        <p:cTn id="44" dur="1" fill="hold">
                                          <p:stCondLst>
                                            <p:cond delay="0"/>
                                          </p:stCondLst>
                                        </p:cTn>
                                        <p:tgtEl>
                                          <p:spTgt spid="19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40" grpId="0"/>
      <p:bldP spid="14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a:xfrm>
            <a:off x="6959600" y="2057400"/>
            <a:ext cx="5791200" cy="6705600"/>
          </a:xfrm>
        </p:spPr>
        <p:txBody>
          <a:bodyPr anchor="ctr">
            <a:normAutofit/>
          </a:bodyPr>
          <a:lstStyle/>
          <a:p>
            <a:pPr marL="0" indent="0">
              <a:buNone/>
            </a:pPr>
            <a:r>
              <a:rPr lang="en-US" sz="4400" dirty="0" smtClean="0"/>
              <a:t>Supporting tools</a:t>
            </a:r>
          </a:p>
          <a:p>
            <a:r>
              <a:rPr lang="en-US" sz="4000" dirty="0" smtClean="0"/>
              <a:t>Pin</a:t>
            </a:r>
          </a:p>
          <a:p>
            <a:r>
              <a:rPr lang="en-US" sz="4000" dirty="0" err="1" smtClean="0"/>
              <a:t>ptrace</a:t>
            </a:r>
            <a:endParaRPr lang="en-US" sz="4000" dirty="0" smtClean="0"/>
          </a:p>
          <a:p>
            <a:r>
              <a:rPr lang="en-US" sz="4000" dirty="0" err="1" smtClean="0"/>
              <a:t>Libunwind</a:t>
            </a:r>
            <a:endParaRPr lang="en-US" sz="3600" dirty="0" smtClean="0"/>
          </a:p>
          <a:p>
            <a:r>
              <a:rPr lang="en-US" sz="4000" dirty="0" smtClean="0"/>
              <a:t>Berkeley Lab Checkpoint/Restart</a:t>
            </a:r>
          </a:p>
          <a:p>
            <a:pPr marL="0" indent="0">
              <a:buNone/>
            </a:pPr>
            <a:endParaRPr lang="en-US" sz="4000" dirty="0" smtClean="0"/>
          </a:p>
        </p:txBody>
      </p:sp>
      <p:grpSp>
        <p:nvGrpSpPr>
          <p:cNvPr id="6" name="Group 5"/>
          <p:cNvGrpSpPr/>
          <p:nvPr/>
        </p:nvGrpSpPr>
        <p:grpSpPr>
          <a:xfrm>
            <a:off x="558800" y="2895600"/>
            <a:ext cx="5801811" cy="4572000"/>
            <a:chOff x="558800" y="2819400"/>
            <a:chExt cx="5801811" cy="4572000"/>
          </a:xfrm>
        </p:grpSpPr>
        <p:pic>
          <p:nvPicPr>
            <p:cNvPr id="4" name="Picture 3" descr="Screenshot-Bolt GUI 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800" y="2819400"/>
              <a:ext cx="5801811" cy="4572000"/>
            </a:xfrm>
            <a:prstGeom prst="rect">
              <a:avLst/>
            </a:prstGeom>
            <a:ln>
              <a:noFill/>
            </a:ln>
            <a:effectLst>
              <a:outerShdw blurRad="292100" dist="139700" dir="2700000" algn="tl" rotWithShape="0">
                <a:srgbClr val="333333">
                  <a:alpha val="65000"/>
                </a:srgbClr>
              </a:outerShdw>
            </a:effectLst>
          </p:spPr>
        </p:pic>
        <p:pic>
          <p:nvPicPr>
            <p:cNvPr id="5" name="Picture 4" descr="Screenshot-Bolt GUI 0.1.png"/>
            <p:cNvPicPr>
              <a:picLocks noChangeAspect="1"/>
            </p:cNvPicPr>
            <p:nvPr/>
          </p:nvPicPr>
          <p:blipFill rotWithShape="1">
            <a:blip r:embed="rId2">
              <a:extLst>
                <a:ext uri="{28A0092B-C50C-407E-A947-70E740481C1C}">
                  <a14:useLocalDpi xmlns:a14="http://schemas.microsoft.com/office/drawing/2010/main" val="0"/>
                </a:ext>
              </a:extLst>
            </a:blip>
            <a:srcRect l="21796" r="61036" b="96309"/>
            <a:stretch/>
          </p:blipFill>
          <p:spPr>
            <a:xfrm>
              <a:off x="1393938" y="2819400"/>
              <a:ext cx="996043" cy="168729"/>
            </a:xfrm>
            <a:prstGeom prst="rect">
              <a:avLst/>
            </a:prstGeom>
            <a:ln>
              <a:noFill/>
            </a:ln>
            <a:effectLst/>
          </p:spPr>
        </p:pic>
      </p:grpSp>
      <p:sp>
        <p:nvSpPr>
          <p:cNvPr id="7" name="Rectangle 6"/>
          <p:cNvSpPr/>
          <p:nvPr/>
        </p:nvSpPr>
        <p:spPr>
          <a:xfrm>
            <a:off x="1168400" y="8077200"/>
            <a:ext cx="10820400" cy="769441"/>
          </a:xfrm>
          <a:prstGeom prst="rect">
            <a:avLst/>
          </a:prstGeom>
        </p:spPr>
        <p:txBody>
          <a:bodyPr wrap="square">
            <a:spAutoFit/>
          </a:bodyPr>
          <a:lstStyle/>
          <a:p>
            <a:pPr marL="0" indent="0">
              <a:buNone/>
            </a:pPr>
            <a:r>
              <a:rPr lang="en-US" sz="4400" dirty="0" smtClean="0"/>
              <a:t>Bolt’s GUI </a:t>
            </a:r>
            <a:r>
              <a:rPr lang="en-US" sz="4400" dirty="0"/>
              <a:t>and analyses run </a:t>
            </a:r>
            <a:r>
              <a:rPr lang="en-US" sz="4400" dirty="0" smtClean="0"/>
              <a:t>on </a:t>
            </a:r>
            <a:r>
              <a:rPr lang="en-US" sz="4400" dirty="0"/>
              <a:t>x86/x64 Linux</a:t>
            </a:r>
          </a:p>
        </p:txBody>
      </p:sp>
    </p:spTree>
    <p:extLst>
      <p:ext uri="{BB962C8B-B14F-4D97-AF65-F5344CB8AC3E}">
        <p14:creationId xmlns:p14="http://schemas.microsoft.com/office/powerpoint/2010/main" val="3477846842"/>
      </p:ext>
    </p:extLst>
  </p:cSld>
  <p:clrMapOvr>
    <a:masterClrMapping/>
  </p:clrMapOvr>
  <mc:AlternateContent xmlns:mc="http://schemas.openxmlformats.org/markup-compatibility/2006" xmlns:p14="http://schemas.microsoft.com/office/powerpoint/2010/main">
    <mc:Choice Requires="p14">
      <p:transition spd="slow" p14:dur="2000" advTm="38725"/>
    </mc:Choice>
    <mc:Fallback xmlns="">
      <p:transition xmlns:p14="http://schemas.microsoft.com/office/powerpoint/2010/main" spd="slow" advTm="38725"/>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787400" y="2133600"/>
            <a:ext cx="11633200" cy="3302000"/>
          </a:xfrm>
          <a:ln/>
        </p:spPr>
        <p:txBody>
          <a:bodyPr>
            <a:normAutofit/>
          </a:bodyPr>
          <a:lstStyle/>
          <a:p>
            <a:r>
              <a:rPr lang="en-US" sz="11000" baseline="30000" dirty="0" smtClean="0"/>
              <a:t>Bolt:</a:t>
            </a:r>
            <a:r>
              <a:rPr lang="en-US" sz="8800" baseline="30000" dirty="0" smtClean="0"/>
              <a:t> </a:t>
            </a:r>
            <a:br>
              <a:rPr lang="en-US" sz="8800" baseline="30000" dirty="0" smtClean="0"/>
            </a:br>
            <a:r>
              <a:rPr lang="en-US" sz="8800" baseline="30000" dirty="0" smtClean="0"/>
              <a:t>On-Demand </a:t>
            </a:r>
            <a:r>
              <a:rPr lang="en-US" sz="8800" baseline="30000" dirty="0"/>
              <a:t>Infinite Loop Escape </a:t>
            </a:r>
            <a:r>
              <a:rPr lang="en-US" sz="8800" baseline="30000" dirty="0" smtClean="0"/>
              <a:t>in Unmodified Binaries</a:t>
            </a:r>
            <a:endParaRPr lang="en-US" sz="8800" dirty="0"/>
          </a:p>
        </p:txBody>
      </p:sp>
      <p:sp>
        <p:nvSpPr>
          <p:cNvPr id="15362" name="Rectangle 2"/>
          <p:cNvSpPr>
            <a:spLocks noGrp="1" noChangeArrowheads="1"/>
          </p:cNvSpPr>
          <p:nvPr>
            <p:ph idx="1"/>
          </p:nvPr>
        </p:nvSpPr>
        <p:spPr>
          <a:xfrm>
            <a:off x="1270001" y="6451600"/>
            <a:ext cx="10642599" cy="2768600"/>
          </a:xfrm>
          <a:ln/>
        </p:spPr>
        <p:txBody>
          <a:bodyPr>
            <a:normAutofit fontScale="77500" lnSpcReduction="20000"/>
          </a:bodyPr>
          <a:lstStyle/>
          <a:p>
            <a:pPr marL="0" indent="0" algn="ctr">
              <a:buNone/>
            </a:pPr>
            <a:r>
              <a:rPr lang="en-US" dirty="0"/>
              <a:t>Michael </a:t>
            </a:r>
            <a:r>
              <a:rPr lang="en-US" dirty="0" smtClean="0"/>
              <a:t>Kling*, </a:t>
            </a:r>
            <a:r>
              <a:rPr lang="en-US" dirty="0" err="1" smtClean="0"/>
              <a:t>Sasa</a:t>
            </a:r>
            <a:r>
              <a:rPr lang="en-US" dirty="0" smtClean="0"/>
              <a:t> </a:t>
            </a:r>
            <a:r>
              <a:rPr lang="en-US" dirty="0" err="1"/>
              <a:t>Misailovic</a:t>
            </a:r>
            <a:r>
              <a:rPr lang="en-US" dirty="0" smtClean="0"/>
              <a:t>, </a:t>
            </a:r>
            <a:r>
              <a:rPr lang="en-US" b="1" dirty="0"/>
              <a:t>Michael </a:t>
            </a:r>
            <a:r>
              <a:rPr lang="en-US" b="1" dirty="0" err="1"/>
              <a:t>Carbin</a:t>
            </a:r>
            <a:r>
              <a:rPr lang="en-US" dirty="0"/>
              <a:t>, and Martin </a:t>
            </a:r>
            <a:r>
              <a:rPr lang="en-US" dirty="0" err="1" smtClean="0"/>
              <a:t>Rinard</a:t>
            </a:r>
            <a:endParaRPr lang="en-US" dirty="0" smtClean="0"/>
          </a:p>
          <a:p>
            <a:pPr marL="0" indent="0" algn="ctr">
              <a:buNone/>
            </a:pPr>
            <a:endParaRPr lang="en-US" dirty="0"/>
          </a:p>
          <a:p>
            <a:pPr marL="0" indent="0" algn="ctr">
              <a:buNone/>
            </a:pPr>
            <a:r>
              <a:rPr lang="en-US" dirty="0"/>
              <a:t>Massachusetts Institute of Technology</a:t>
            </a:r>
          </a:p>
          <a:p>
            <a:pPr marL="0" indent="0" algn="ctr">
              <a:buNone/>
            </a:pPr>
            <a:r>
              <a:rPr lang="en-US" dirty="0"/>
              <a:t>Jane Street*</a:t>
            </a:r>
          </a:p>
          <a:p>
            <a:pPr marL="0" indent="0" algn="ctr">
              <a:buNone/>
            </a:pPr>
            <a:endParaRPr lang="en-US" dirty="0"/>
          </a:p>
        </p:txBody>
      </p:sp>
      <p:sp>
        <p:nvSpPr>
          <p:cNvPr id="2" name="Rectangle 1"/>
          <p:cNvSpPr/>
          <p:nvPr/>
        </p:nvSpPr>
        <p:spPr>
          <a:xfrm>
            <a:off x="863600" y="1447800"/>
            <a:ext cx="5029200" cy="396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11600" y="8213270"/>
            <a:ext cx="3200400" cy="85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797800" y="3810000"/>
            <a:ext cx="3200400" cy="85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9361611"/>
      </p:ext>
    </p:extLst>
  </p:cSld>
  <p:clrMapOvr>
    <a:masterClrMapping/>
  </p:clrMapOvr>
  <mc:AlternateContent xmlns:mc="http://schemas.openxmlformats.org/markup-compatibility/2006" xmlns:p14="http://schemas.microsoft.com/office/powerpoint/2010/main">
    <mc:Choice Requires="p14">
      <p:transition spd="slow" p14:dur="2000" advTm="7826"/>
    </mc:Choice>
    <mc:Fallback xmlns="">
      <p:transition xmlns:p14="http://schemas.microsoft.com/office/powerpoint/2010/main" spd="slow" advTm="7826"/>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1"/>
          <p:cNvSpPr>
            <a:spLocks noGrp="1" noChangeArrowheads="1"/>
          </p:cNvSpPr>
          <p:nvPr>
            <p:ph type="ctrTitle"/>
          </p:nvPr>
        </p:nvSpPr>
        <p:spPr>
          <a:xfrm>
            <a:off x="975360" y="3831449"/>
            <a:ext cx="11054080" cy="2090702"/>
          </a:xfrm>
          <a:ln/>
        </p:spPr>
        <p:txBody>
          <a:bodyPr/>
          <a:lstStyle/>
          <a:p>
            <a:r>
              <a:rPr lang="en-US" dirty="0" smtClean="0"/>
              <a:t>How does Bolt work?</a:t>
            </a:r>
            <a:endParaRPr lang="en-US" dirty="0"/>
          </a:p>
        </p:txBody>
      </p:sp>
      <p:sp>
        <p:nvSpPr>
          <p:cNvPr id="3" name="TextBox 2"/>
          <p:cNvSpPr txBox="1"/>
          <p:nvPr/>
        </p:nvSpPr>
        <p:spPr>
          <a:xfrm>
            <a:off x="5120122" y="3048000"/>
            <a:ext cx="1734770" cy="1077218"/>
          </a:xfrm>
          <a:prstGeom prst="rect">
            <a:avLst/>
          </a:prstGeom>
          <a:noFill/>
          <a:effectLst>
            <a:outerShdw blurRad="50800" dist="38100" dir="2700000" algn="tl" rotWithShape="0">
              <a:prstClr val="black">
                <a:alpha val="40000"/>
              </a:prstClr>
            </a:outerShdw>
          </a:effectLst>
        </p:spPr>
        <p:txBody>
          <a:bodyPr wrap="none" rtlCol="0" anchor="ctr">
            <a:spAutoFit/>
          </a:bodyPr>
          <a:lstStyle/>
          <a:p>
            <a:r>
              <a:rPr lang="en-US" sz="6400" b="1" dirty="0" smtClean="0">
                <a:solidFill>
                  <a:srgbClr val="0070C0"/>
                </a:solidFill>
              </a:rPr>
              <a:t>well</a:t>
            </a:r>
            <a:endParaRPr lang="en-US" sz="6400" b="1" dirty="0">
              <a:solidFill>
                <a:srgbClr val="0070C0"/>
              </a:solidFill>
            </a:endParaRPr>
          </a:p>
        </p:txBody>
      </p:sp>
      <p:cxnSp>
        <p:nvCxnSpPr>
          <p:cNvPr id="21" name="Elbow Connector 20"/>
          <p:cNvCxnSpPr>
            <a:stCxn id="3" idx="1"/>
          </p:cNvCxnSpPr>
          <p:nvPr/>
        </p:nvCxnSpPr>
        <p:spPr>
          <a:xfrm rot="10800000" flipV="1">
            <a:off x="4416014" y="3586609"/>
            <a:ext cx="704108" cy="1213990"/>
          </a:xfrm>
          <a:prstGeom prst="bentConnector2">
            <a:avLst/>
          </a:prstGeom>
          <a:ln w="57150" cmpd="sng">
            <a:solidFill>
              <a:srgbClr val="0070C0"/>
            </a:solidFill>
            <a:tailEnd type="arrow"/>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28849501"/>
      </p:ext>
    </p:extLst>
  </p:cSld>
  <p:clrMapOvr>
    <a:masterClrMapping/>
  </p:clrMapOvr>
  <mc:AlternateContent xmlns:mc="http://schemas.openxmlformats.org/markup-compatibility/2006" xmlns:p14="http://schemas.microsoft.com/office/powerpoint/2010/main">
    <mc:Choice Requires="p14">
      <p:transition spd="slow" p14:dur="2000" advTm="5113"/>
    </mc:Choice>
    <mc:Fallback xmlns="">
      <p:transition xmlns:p14="http://schemas.microsoft.com/office/powerpoint/2010/main" spd="slow" advTm="5113"/>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ln/>
        </p:spPr>
        <p:txBody>
          <a:bodyPr>
            <a:normAutofit/>
          </a:bodyPr>
          <a:lstStyle/>
          <a:p>
            <a:r>
              <a:rPr lang="en-US" dirty="0" smtClean="0"/>
              <a:t>Benchmarks: 13 Loops</a:t>
            </a:r>
            <a:endParaRPr lang="en-US" dirty="0"/>
          </a:p>
        </p:txBody>
      </p:sp>
      <p:sp>
        <p:nvSpPr>
          <p:cNvPr id="35842" name="Rectangle 2"/>
          <p:cNvSpPr>
            <a:spLocks noGrp="1" noChangeArrowheads="1"/>
          </p:cNvSpPr>
          <p:nvPr>
            <p:ph idx="1"/>
          </p:nvPr>
        </p:nvSpPr>
        <p:spPr>
          <a:xfrm>
            <a:off x="330200" y="2743200"/>
            <a:ext cx="12522200" cy="6070600"/>
          </a:xfrm>
          <a:ln/>
        </p:spPr>
        <p:txBody>
          <a:bodyPr anchor="ctr">
            <a:normAutofit/>
          </a:bodyPr>
          <a:lstStyle/>
          <a:p>
            <a:pPr marL="81273" indent="0">
              <a:buNone/>
            </a:pPr>
            <a:r>
              <a:rPr lang="en-US" dirty="0" smtClean="0"/>
              <a:t>Methodology</a:t>
            </a:r>
          </a:p>
          <a:p>
            <a:pPr lvl="1">
              <a:buFont typeface="Arial" pitchFamily="34" charset="0"/>
              <a:buChar char="•"/>
            </a:pPr>
            <a:r>
              <a:rPr lang="en-US" dirty="0"/>
              <a:t>A</a:t>
            </a:r>
            <a:r>
              <a:rPr lang="en-US" dirty="0" smtClean="0"/>
              <a:t>cquired </a:t>
            </a:r>
            <a:r>
              <a:rPr lang="en-US" dirty="0"/>
              <a:t>loops and inputs from bug </a:t>
            </a:r>
            <a:r>
              <a:rPr lang="en-US" dirty="0" smtClean="0"/>
              <a:t>reports</a:t>
            </a:r>
            <a:br>
              <a:rPr lang="en-US" dirty="0" smtClean="0"/>
            </a:br>
            <a:r>
              <a:rPr lang="en-US" dirty="0" smtClean="0"/>
              <a:t>Evaluated </a:t>
            </a:r>
            <a:r>
              <a:rPr lang="en-US" dirty="0"/>
              <a:t>every loop we could </a:t>
            </a:r>
            <a:r>
              <a:rPr lang="en-US" dirty="0" smtClean="0"/>
              <a:t>reproduce</a:t>
            </a:r>
          </a:p>
          <a:p>
            <a:pPr marL="81273" indent="0">
              <a:buNone/>
            </a:pPr>
            <a:endParaRPr lang="en-US" dirty="0" smtClean="0"/>
          </a:p>
          <a:p>
            <a:pPr marL="0" indent="0">
              <a:buNone/>
            </a:pPr>
            <a:r>
              <a:rPr lang="en-US" dirty="0" smtClean="0"/>
              <a:t>13 Infinite Loops in 10 apps (</a:t>
            </a:r>
            <a:r>
              <a:rPr lang="en-US" sz="4400" dirty="0" smtClean="0"/>
              <a:t>GUI, console, server</a:t>
            </a:r>
            <a:r>
              <a:rPr lang="en-US" dirty="0" smtClean="0"/>
              <a:t>):</a:t>
            </a:r>
          </a:p>
          <a:p>
            <a:pPr marL="650195" lvl="1" indent="0">
              <a:buNone/>
            </a:pPr>
            <a:r>
              <a:rPr lang="en-US" b="1" dirty="0" smtClean="0"/>
              <a:t>PHP, </a:t>
            </a:r>
            <a:r>
              <a:rPr lang="en-US" b="1" dirty="0" err="1" smtClean="0"/>
              <a:t>Wireshark</a:t>
            </a:r>
            <a:r>
              <a:rPr lang="en-US" dirty="0" smtClean="0"/>
              <a:t>, </a:t>
            </a:r>
            <a:r>
              <a:rPr lang="en-US" b="1" dirty="0" smtClean="0"/>
              <a:t>Apache, PAM, </a:t>
            </a:r>
            <a:r>
              <a:rPr lang="en-US" b="1" dirty="0" err="1" smtClean="0"/>
              <a:t>ctags</a:t>
            </a:r>
            <a:r>
              <a:rPr lang="en-US" b="1" dirty="0" smtClean="0"/>
              <a:t> </a:t>
            </a:r>
            <a:r>
              <a:rPr lang="en-US" dirty="0" smtClean="0"/>
              <a:t>(2 loops), </a:t>
            </a:r>
            <a:r>
              <a:rPr lang="en-US" b="1" dirty="0" err="1" smtClean="0"/>
              <a:t>grep</a:t>
            </a:r>
            <a:r>
              <a:rPr lang="en-US" dirty="0" smtClean="0"/>
              <a:t> (3 loops), </a:t>
            </a:r>
            <a:r>
              <a:rPr lang="en-US" b="1" dirty="0" smtClean="0"/>
              <a:t>ping</a:t>
            </a:r>
            <a:r>
              <a:rPr lang="en-US" dirty="0" smtClean="0"/>
              <a:t>, </a:t>
            </a:r>
            <a:r>
              <a:rPr lang="en-US" b="1" dirty="0" smtClean="0"/>
              <a:t>indent</a:t>
            </a:r>
            <a:r>
              <a:rPr lang="en-US" dirty="0" smtClean="0"/>
              <a:t>, </a:t>
            </a:r>
            <a:r>
              <a:rPr lang="en-US" b="1" dirty="0" smtClean="0"/>
              <a:t>look, Java VM</a:t>
            </a:r>
            <a:endParaRPr lang="en-US" dirty="0" smtClean="0"/>
          </a:p>
        </p:txBody>
      </p:sp>
    </p:spTree>
    <p:extLst>
      <p:ext uri="{BB962C8B-B14F-4D97-AF65-F5344CB8AC3E}">
        <p14:creationId xmlns:p14="http://schemas.microsoft.com/office/powerpoint/2010/main" val="3481463842"/>
      </p:ext>
    </p:extLst>
  </p:cSld>
  <p:clrMapOvr>
    <a:masterClrMapping/>
  </p:clrMapOvr>
  <mc:AlternateContent xmlns:mc="http://schemas.openxmlformats.org/markup-compatibility/2006" xmlns:p14="http://schemas.microsoft.com/office/powerpoint/2010/main">
    <mc:Choice Requires="p14">
      <p:transition p14:dur="10" advTm="20158"/>
    </mc:Choice>
    <mc:Fallback xmlns="">
      <p:transition xmlns:p14="http://schemas.microsoft.com/office/powerpoint/2010/main" advTm="20158"/>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381000"/>
            <a:ext cx="12573000" cy="1625600"/>
          </a:xfrm>
        </p:spPr>
        <p:txBody>
          <a:bodyPr>
            <a:normAutofit fontScale="90000"/>
          </a:bodyPr>
          <a:lstStyle/>
          <a:p>
            <a:r>
              <a:rPr lang="en-US" sz="6600" dirty="0" smtClean="0"/>
              <a:t>Can Detection Be </a:t>
            </a:r>
            <a:r>
              <a:rPr lang="en-US" sz="6600" dirty="0"/>
              <a:t>D</a:t>
            </a:r>
            <a:r>
              <a:rPr lang="en-US" sz="6600" dirty="0" smtClean="0"/>
              <a:t>one </a:t>
            </a:r>
            <a:r>
              <a:rPr lang="en-US" sz="6600" dirty="0"/>
              <a:t>E</a:t>
            </a:r>
            <a:r>
              <a:rPr lang="en-US" sz="6600" dirty="0" smtClean="0"/>
              <a:t>fficiently</a:t>
            </a:r>
            <a:r>
              <a:rPr lang="en-US" sz="6600" dirty="0"/>
              <a:t>?</a:t>
            </a:r>
            <a:endParaRPr lang="en-US" dirty="0"/>
          </a:p>
        </p:txBody>
      </p:sp>
      <p:sp>
        <p:nvSpPr>
          <p:cNvPr id="5" name="Content Placeholder 4"/>
          <p:cNvSpPr>
            <a:spLocks noGrp="1"/>
          </p:cNvSpPr>
          <p:nvPr>
            <p:ph idx="1"/>
          </p:nvPr>
        </p:nvSpPr>
        <p:spPr>
          <a:xfrm>
            <a:off x="336369" y="2743200"/>
            <a:ext cx="12633960" cy="6817925"/>
          </a:xfrm>
        </p:spPr>
        <p:txBody>
          <a:bodyPr>
            <a:normAutofit fontScale="92500"/>
          </a:bodyPr>
          <a:lstStyle/>
          <a:p>
            <a:pPr marL="0" indent="0">
              <a:buNone/>
            </a:pPr>
            <a:r>
              <a:rPr lang="en-US" sz="4800" dirty="0" smtClean="0"/>
              <a:t>Bolt detects </a:t>
            </a:r>
            <a:r>
              <a:rPr lang="en-US" sz="4800" dirty="0" smtClean="0">
                <a:solidFill>
                  <a:srgbClr val="B95B22"/>
                </a:solidFill>
              </a:rPr>
              <a:t>11 of the 13 </a:t>
            </a:r>
            <a:r>
              <a:rPr lang="en-US" sz="4800" dirty="0"/>
              <a:t>infinite </a:t>
            </a:r>
            <a:r>
              <a:rPr lang="en-US" sz="4800" dirty="0" smtClean="0"/>
              <a:t>loops</a:t>
            </a:r>
            <a:endParaRPr lang="en-US" sz="4800" dirty="0"/>
          </a:p>
          <a:p>
            <a:pPr lvl="1">
              <a:buFont typeface="Arial" pitchFamily="34" charset="0"/>
              <a:buChar char="•"/>
            </a:pPr>
            <a:r>
              <a:rPr lang="en-US" sz="4200" dirty="0" smtClean="0"/>
              <a:t>9 repeat state after one iteration</a:t>
            </a:r>
            <a:br>
              <a:rPr lang="en-US" sz="4200" dirty="0" smtClean="0"/>
            </a:br>
            <a:r>
              <a:rPr lang="en-US" sz="4200" i="1" dirty="0" smtClean="0"/>
              <a:t>PHP</a:t>
            </a:r>
            <a:r>
              <a:rPr lang="en-US" sz="4200" dirty="0" smtClean="0"/>
              <a:t> after 4</a:t>
            </a:r>
            <a:r>
              <a:rPr lang="en-US" sz="4200" dirty="0"/>
              <a:t> </a:t>
            </a:r>
            <a:r>
              <a:rPr lang="en-US" sz="4200" dirty="0" smtClean="0"/>
              <a:t>iterations and </a:t>
            </a:r>
            <a:r>
              <a:rPr lang="en-US" sz="4200" i="1" dirty="0" smtClean="0"/>
              <a:t>PAM</a:t>
            </a:r>
            <a:r>
              <a:rPr lang="en-US" sz="4200" dirty="0" smtClean="0"/>
              <a:t> after nondeterministic</a:t>
            </a:r>
          </a:p>
          <a:p>
            <a:pPr lvl="1">
              <a:buFont typeface="Arial" pitchFamily="34" charset="0"/>
              <a:buChar char="•"/>
            </a:pPr>
            <a:endParaRPr lang="en-US" sz="4200" dirty="0" smtClean="0"/>
          </a:p>
          <a:p>
            <a:pPr marL="81273" indent="0">
              <a:buNone/>
            </a:pPr>
            <a:r>
              <a:rPr lang="en-US" sz="4800" dirty="0"/>
              <a:t>Loop detection times are </a:t>
            </a:r>
            <a:r>
              <a:rPr lang="en-US" sz="4800" dirty="0">
                <a:solidFill>
                  <a:srgbClr val="B95B22"/>
                </a:solidFill>
              </a:rPr>
              <a:t>less than 6 s</a:t>
            </a:r>
          </a:p>
          <a:p>
            <a:pPr lvl="1">
              <a:buFont typeface="Arial" pitchFamily="34" charset="0"/>
              <a:buChar char="•"/>
            </a:pPr>
            <a:r>
              <a:rPr lang="en-US" sz="4200" dirty="0"/>
              <a:t>Memory for snapshots &lt; </a:t>
            </a:r>
            <a:r>
              <a:rPr lang="en-US" sz="4200" dirty="0" smtClean="0"/>
              <a:t>1 </a:t>
            </a:r>
            <a:r>
              <a:rPr lang="en-US" sz="4200" dirty="0"/>
              <a:t>KB (per iteration</a:t>
            </a:r>
            <a:r>
              <a:rPr lang="en-US" sz="4200" dirty="0" smtClean="0"/>
              <a:t>)</a:t>
            </a:r>
          </a:p>
          <a:p>
            <a:pPr lvl="1">
              <a:buFont typeface="Arial" pitchFamily="34" charset="0"/>
              <a:buChar char="•"/>
            </a:pPr>
            <a:endParaRPr lang="en-US" sz="4200" dirty="0" smtClean="0"/>
          </a:p>
          <a:p>
            <a:pPr marL="0" indent="0">
              <a:buNone/>
            </a:pPr>
            <a:r>
              <a:rPr lang="en-US" sz="4800" dirty="0" smtClean="0"/>
              <a:t>Other 2 loops do not repeat state within10 s timeout</a:t>
            </a:r>
          </a:p>
          <a:p>
            <a:pPr lvl="1">
              <a:buFont typeface="Arial"/>
              <a:buChar char="•"/>
            </a:pPr>
            <a:r>
              <a:rPr lang="en-US" sz="4200" i="1" dirty="0" smtClean="0"/>
              <a:t>indent</a:t>
            </a:r>
            <a:r>
              <a:rPr lang="en-US" sz="4200" dirty="0" smtClean="0"/>
              <a:t> and </a:t>
            </a:r>
            <a:r>
              <a:rPr lang="en-US" sz="4200" i="1" dirty="0" smtClean="0"/>
              <a:t>Java VM</a:t>
            </a:r>
            <a:endParaRPr lang="en-US" sz="4200" dirty="0" smtClean="0"/>
          </a:p>
          <a:p>
            <a:pPr marL="0" indent="0">
              <a:buNone/>
            </a:pPr>
            <a:endParaRPr lang="en-US" sz="4800" dirty="0"/>
          </a:p>
          <a:p>
            <a:endParaRPr lang="en-US" dirty="0"/>
          </a:p>
        </p:txBody>
      </p:sp>
    </p:spTree>
    <p:custDataLst>
      <p:tags r:id="rId1"/>
    </p:custDataLst>
    <p:extLst>
      <p:ext uri="{BB962C8B-B14F-4D97-AF65-F5344CB8AC3E}">
        <p14:creationId xmlns:p14="http://schemas.microsoft.com/office/powerpoint/2010/main" val="1403902480"/>
      </p:ext>
    </p:extLst>
  </p:cSld>
  <p:clrMapOvr>
    <a:masterClrMapping/>
  </p:clrMapOvr>
  <mc:AlternateContent xmlns:mc="http://schemas.openxmlformats.org/markup-compatibility/2006" xmlns:p14="http://schemas.microsoft.com/office/powerpoint/2010/main">
    <mc:Choice Requires="p14">
      <p:transition spd="slow" p14:dur="2000" advTm="87564"/>
    </mc:Choice>
    <mc:Fallback xmlns="">
      <p:transition xmlns:p14="http://schemas.microsoft.com/office/powerpoint/2010/main" spd="slow" advTm="87564"/>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0596"/>
            <a:ext cx="13004800" cy="1625600"/>
          </a:xfrm>
        </p:spPr>
        <p:txBody>
          <a:bodyPr>
            <a:normAutofit fontScale="90000"/>
          </a:bodyPr>
          <a:lstStyle/>
          <a:p>
            <a:r>
              <a:rPr lang="en-US" sz="6600" dirty="0" smtClean="0"/>
              <a:t>How Good is Output </a:t>
            </a:r>
            <a:r>
              <a:rPr lang="en-US" sz="6600" dirty="0"/>
              <a:t>A</a:t>
            </a:r>
            <a:r>
              <a:rPr lang="en-US" sz="6600" dirty="0" smtClean="0"/>
              <a:t>fter Escape?</a:t>
            </a:r>
            <a:endParaRPr lang="en-US" dirty="0"/>
          </a:p>
        </p:txBody>
      </p:sp>
      <p:sp>
        <p:nvSpPr>
          <p:cNvPr id="5" name="Content Placeholder 4"/>
          <p:cNvSpPr>
            <a:spLocks noGrp="1"/>
          </p:cNvSpPr>
          <p:nvPr>
            <p:ph idx="1"/>
          </p:nvPr>
        </p:nvSpPr>
        <p:spPr>
          <a:xfrm>
            <a:off x="330200" y="2286000"/>
            <a:ext cx="12420600" cy="6817925"/>
          </a:xfrm>
        </p:spPr>
        <p:txBody>
          <a:bodyPr>
            <a:normAutofit fontScale="92500" lnSpcReduction="10000"/>
          </a:bodyPr>
          <a:lstStyle/>
          <a:p>
            <a:pPr marL="0" indent="0">
              <a:buNone/>
            </a:pPr>
            <a:r>
              <a:rPr lang="en-US" sz="4000" dirty="0" smtClean="0"/>
              <a:t>Methodology</a:t>
            </a:r>
            <a:endParaRPr lang="en-US" dirty="0" smtClean="0"/>
          </a:p>
          <a:p>
            <a:pPr lvl="1">
              <a:buFont typeface="Arial"/>
              <a:buChar char="•"/>
            </a:pPr>
            <a:r>
              <a:rPr lang="en-US" dirty="0" smtClean="0"/>
              <a:t>Applied Bolt to escape from </a:t>
            </a:r>
            <a:r>
              <a:rPr lang="en-US" dirty="0" smtClean="0">
                <a:solidFill>
                  <a:srgbClr val="B95B22"/>
                </a:solidFill>
              </a:rPr>
              <a:t>all 13 loops</a:t>
            </a:r>
          </a:p>
          <a:p>
            <a:pPr lvl="1">
              <a:buFont typeface="Arial"/>
              <a:buChar char="•"/>
            </a:pPr>
            <a:r>
              <a:rPr lang="en-US" dirty="0" smtClean="0"/>
              <a:t>Compared outputs to </a:t>
            </a:r>
            <a:r>
              <a:rPr lang="en-US" dirty="0" err="1" smtClean="0"/>
              <a:t>Ctrl+C</a:t>
            </a:r>
            <a:endParaRPr lang="en-US" dirty="0" smtClean="0"/>
          </a:p>
          <a:p>
            <a:pPr lvl="1">
              <a:buFont typeface="Arial"/>
              <a:buChar char="•"/>
            </a:pPr>
            <a:r>
              <a:rPr lang="en-US" dirty="0" smtClean="0"/>
              <a:t>Compared outputs to developer-fixed version</a:t>
            </a:r>
          </a:p>
          <a:p>
            <a:pPr lvl="1">
              <a:buFont typeface="Arial"/>
              <a:buChar char="•"/>
            </a:pPr>
            <a:endParaRPr lang="en-US" dirty="0" smtClean="0">
              <a:solidFill>
                <a:srgbClr val="FF0000"/>
              </a:solidFill>
            </a:endParaRPr>
          </a:p>
          <a:p>
            <a:pPr marL="0" indent="0">
              <a:buNone/>
            </a:pPr>
            <a:r>
              <a:rPr lang="en-US" sz="4000" dirty="0"/>
              <a:t>B</a:t>
            </a:r>
            <a:r>
              <a:rPr lang="en-US" sz="4000" dirty="0" smtClean="0"/>
              <a:t>etter outputs than </a:t>
            </a:r>
            <a:r>
              <a:rPr lang="en-US" sz="4000" dirty="0" err="1" smtClean="0"/>
              <a:t>Ctrl+C</a:t>
            </a:r>
            <a:r>
              <a:rPr lang="en-US" sz="4000" dirty="0" smtClean="0"/>
              <a:t> for </a:t>
            </a:r>
            <a:r>
              <a:rPr lang="en-US" sz="4000" dirty="0" smtClean="0">
                <a:solidFill>
                  <a:srgbClr val="B95B22"/>
                </a:solidFill>
              </a:rPr>
              <a:t>11 of 13 loops</a:t>
            </a:r>
            <a:endParaRPr lang="en-US" sz="3600" dirty="0" smtClean="0">
              <a:solidFill>
                <a:srgbClr val="B95B22"/>
              </a:solidFill>
            </a:endParaRPr>
          </a:p>
          <a:p>
            <a:pPr marL="1140422" lvl="1" indent="-571500">
              <a:buFont typeface="Arial" pitchFamily="34" charset="0"/>
              <a:buChar char="•"/>
            </a:pPr>
            <a:r>
              <a:rPr lang="en-US" dirty="0" smtClean="0"/>
              <a:t>Enables applications to resume processing input</a:t>
            </a:r>
          </a:p>
          <a:p>
            <a:pPr marL="1140422" lvl="1" indent="-571500">
              <a:buFont typeface="Arial" pitchFamily="34" charset="0"/>
              <a:buChar char="•"/>
            </a:pPr>
            <a:r>
              <a:rPr lang="en-US" dirty="0" smtClean="0"/>
              <a:t>Semantic </a:t>
            </a:r>
            <a:r>
              <a:rPr lang="en-US" dirty="0" smtClean="0">
                <a:solidFill>
                  <a:schemeClr val="accent1">
                    <a:lumMod val="50000"/>
                  </a:schemeClr>
                </a:solidFill>
              </a:rPr>
              <a:t>changes are isolated </a:t>
            </a:r>
            <a:r>
              <a:rPr lang="en-US" dirty="0" smtClean="0"/>
              <a:t>to single components</a:t>
            </a:r>
          </a:p>
          <a:p>
            <a:pPr marL="1140422" lvl="1" indent="-571500">
              <a:buFont typeface="Arial" pitchFamily="34" charset="0"/>
              <a:buChar char="•"/>
            </a:pPr>
            <a:endParaRPr lang="en-US" sz="2000" dirty="0" smtClean="0"/>
          </a:p>
          <a:p>
            <a:pPr marL="0" indent="0">
              <a:buNone/>
            </a:pPr>
            <a:r>
              <a:rPr lang="en-US" sz="4000" dirty="0" smtClean="0"/>
              <a:t>Escape exactly matches developer fix for </a:t>
            </a:r>
            <a:r>
              <a:rPr lang="en-US" sz="4000" dirty="0" smtClean="0">
                <a:solidFill>
                  <a:srgbClr val="B95B22"/>
                </a:solidFill>
              </a:rPr>
              <a:t>7 of 13 loops</a:t>
            </a:r>
            <a:endParaRPr lang="en-US" sz="1800" dirty="0">
              <a:solidFill>
                <a:srgbClr val="B95B22"/>
              </a:solidFill>
            </a:endParaRPr>
          </a:p>
          <a:p>
            <a:pPr lvl="1">
              <a:buFont typeface="Arial"/>
              <a:buChar char="•"/>
            </a:pPr>
            <a:r>
              <a:rPr lang="en-US" dirty="0" smtClean="0"/>
              <a:t>Exiting loop is often </a:t>
            </a:r>
            <a:r>
              <a:rPr lang="en-US" dirty="0" smtClean="0">
                <a:solidFill>
                  <a:schemeClr val="accent1">
                    <a:lumMod val="50000"/>
                  </a:schemeClr>
                </a:solidFill>
              </a:rPr>
              <a:t>the right thing to do </a:t>
            </a:r>
            <a:r>
              <a:rPr lang="en-US" dirty="0" smtClean="0"/>
              <a:t>in a corner case</a:t>
            </a:r>
          </a:p>
        </p:txBody>
      </p:sp>
      <p:sp>
        <p:nvSpPr>
          <p:cNvPr id="3" name="Rounded Rectangular Callout 2"/>
          <p:cNvSpPr/>
          <p:nvPr/>
        </p:nvSpPr>
        <p:spPr>
          <a:xfrm>
            <a:off x="8636000" y="3733800"/>
            <a:ext cx="4191000" cy="1752600"/>
          </a:xfrm>
          <a:prstGeom prst="wedgeRoundRectCallout">
            <a:avLst>
              <a:gd name="adj1" fmla="val -22120"/>
              <a:gd name="adj2" fmla="val 79348"/>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l"/>
            <a:r>
              <a:rPr lang="en-US" sz="3000" dirty="0" err="1" smtClean="0"/>
              <a:t>Ctrl+C</a:t>
            </a:r>
            <a:r>
              <a:rPr lang="en-US" sz="3000" dirty="0" smtClean="0"/>
              <a:t> on </a:t>
            </a:r>
            <a:r>
              <a:rPr lang="en-US" sz="3000" i="1" dirty="0"/>
              <a:t>i</a:t>
            </a:r>
            <a:r>
              <a:rPr lang="en-US" sz="3000" i="1" dirty="0" smtClean="0"/>
              <a:t>ndent</a:t>
            </a:r>
            <a:r>
              <a:rPr lang="en-US" sz="3000" dirty="0" smtClean="0"/>
              <a:t> deletes all your source code </a:t>
            </a:r>
            <a:endParaRPr lang="en-US" sz="3000" i="1" dirty="0"/>
          </a:p>
        </p:txBody>
      </p:sp>
    </p:spTree>
    <p:custDataLst>
      <p:tags r:id="rId1"/>
    </p:custDataLst>
    <p:extLst>
      <p:ext uri="{BB962C8B-B14F-4D97-AF65-F5344CB8AC3E}">
        <p14:creationId xmlns:p14="http://schemas.microsoft.com/office/powerpoint/2010/main" val="3814445932"/>
      </p:ext>
    </p:extLst>
  </p:cSld>
  <p:clrMapOvr>
    <a:masterClrMapping/>
  </p:clrMapOvr>
  <mc:AlternateContent xmlns:mc="http://schemas.openxmlformats.org/markup-compatibility/2006" xmlns:p14="http://schemas.microsoft.com/office/powerpoint/2010/main">
    <mc:Choice Requires="p14">
      <p:transition spd="slow" p14:dur="2000" advTm="123008"/>
    </mc:Choice>
    <mc:Fallback xmlns="">
      <p:transition xmlns:p14="http://schemas.microsoft.com/office/powerpoint/2010/main" spd="slow" advTm="12300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smtClean="0"/>
              <a:t>Why do Infinite Loops Happen to Good People?</a:t>
            </a:r>
            <a:endParaRPr lang="en-US" dirty="0"/>
          </a:p>
        </p:txBody>
      </p:sp>
      <p:sp>
        <p:nvSpPr>
          <p:cNvPr id="5" name="Content Placeholder 4"/>
          <p:cNvSpPr>
            <a:spLocks noGrp="1"/>
          </p:cNvSpPr>
          <p:nvPr>
            <p:ph idx="1"/>
          </p:nvPr>
        </p:nvSpPr>
        <p:spPr>
          <a:xfrm>
            <a:off x="177800" y="2514600"/>
            <a:ext cx="12496800" cy="6934200"/>
          </a:xfrm>
        </p:spPr>
        <p:txBody>
          <a:bodyPr anchor="ctr">
            <a:normAutofit/>
          </a:bodyPr>
          <a:lstStyle/>
          <a:p>
            <a:pPr marL="0" indent="0">
              <a:buNone/>
            </a:pPr>
            <a:r>
              <a:rPr lang="en-US" sz="4400" b="1" dirty="0" smtClean="0"/>
              <a:t>Missing Transitions</a:t>
            </a:r>
          </a:p>
          <a:p>
            <a:pPr marL="845794" lvl="1" indent="-571500">
              <a:buFont typeface="Arial"/>
              <a:buChar char="•"/>
            </a:pPr>
            <a:r>
              <a:rPr lang="en-US" sz="3600" dirty="0"/>
              <a:t>E</a:t>
            </a:r>
            <a:r>
              <a:rPr lang="en-US" sz="3600" dirty="0" smtClean="0"/>
              <a:t>ncounters unexpected input and there’s no available action</a:t>
            </a:r>
          </a:p>
          <a:p>
            <a:pPr marL="845794" lvl="1" indent="-571500">
              <a:buFont typeface="Arial"/>
              <a:buChar char="•"/>
            </a:pPr>
            <a:r>
              <a:rPr lang="en-US" sz="3600" dirty="0" smtClean="0"/>
              <a:t>Loop just cannot make progress</a:t>
            </a:r>
          </a:p>
          <a:p>
            <a:pPr marL="0" indent="0">
              <a:buNone/>
            </a:pPr>
            <a:endParaRPr lang="en-US" sz="3600" b="1" dirty="0"/>
          </a:p>
          <a:p>
            <a:pPr marL="0" indent="0">
              <a:buNone/>
            </a:pPr>
            <a:r>
              <a:rPr lang="en-US" sz="4400" b="1" dirty="0" smtClean="0"/>
              <a:t>Incorrect </a:t>
            </a:r>
            <a:r>
              <a:rPr lang="en-US" sz="4400" b="1" dirty="0"/>
              <a:t>Exit Condition/Action</a:t>
            </a:r>
          </a:p>
          <a:p>
            <a:pPr marL="845794" lvl="1" indent="-571500">
              <a:buFont typeface="Arial"/>
              <a:buChar char="•"/>
            </a:pPr>
            <a:r>
              <a:rPr lang="en-US" sz="3600" dirty="0"/>
              <a:t>Incorrectly check if loop reached end of input</a:t>
            </a:r>
          </a:p>
          <a:p>
            <a:pPr marL="845794" lvl="1" indent="-571500">
              <a:buFont typeface="Arial"/>
              <a:buChar char="•"/>
            </a:pPr>
            <a:r>
              <a:rPr lang="en-US" sz="3600" dirty="0"/>
              <a:t>Fail to exit loop when finished</a:t>
            </a:r>
          </a:p>
          <a:p>
            <a:pPr marL="845794" lvl="1" indent="-571500">
              <a:buFont typeface="Arial"/>
              <a:buChar char="•"/>
            </a:pPr>
            <a:endParaRPr lang="en-US" sz="3600" dirty="0" smtClean="0"/>
          </a:p>
        </p:txBody>
      </p:sp>
      <p:sp>
        <p:nvSpPr>
          <p:cNvPr id="3" name="Rectangle 2"/>
          <p:cNvSpPr/>
          <p:nvPr/>
        </p:nvSpPr>
        <p:spPr>
          <a:xfrm>
            <a:off x="254000" y="5715000"/>
            <a:ext cx="10236200" cy="2895600"/>
          </a:xfrm>
          <a:prstGeom prst="rect">
            <a:avLst/>
          </a:prstGeom>
          <a:solidFill>
            <a:schemeClr val="lt1">
              <a:alpha val="71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bg1"/>
              </a:solidFill>
            </a:endParaRPr>
          </a:p>
        </p:txBody>
      </p:sp>
    </p:spTree>
    <p:custDataLst>
      <p:tags r:id="rId1"/>
    </p:custDataLst>
    <p:extLst>
      <p:ext uri="{BB962C8B-B14F-4D97-AF65-F5344CB8AC3E}">
        <p14:creationId xmlns:p14="http://schemas.microsoft.com/office/powerpoint/2010/main" val="3927520531"/>
      </p:ext>
    </p:extLst>
  </p:cSld>
  <p:clrMapOvr>
    <a:masterClrMapping/>
  </p:clrMapOvr>
  <mc:AlternateContent xmlns:mc="http://schemas.openxmlformats.org/markup-compatibility/2006" xmlns:p14="http://schemas.microsoft.com/office/powerpoint/2010/main">
    <mc:Choice Requires="p14">
      <p:transition spd="slow" p14:dur="2000" advTm="24256"/>
    </mc:Choice>
    <mc:Fallback xmlns="">
      <p:transition xmlns:p14="http://schemas.microsoft.com/office/powerpoint/2010/main" spd="slow" advTm="24256"/>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Python </a:t>
            </a:r>
            <a:r>
              <a:rPr lang="en-US" dirty="0" err="1" smtClean="0"/>
              <a:t>Ctags</a:t>
            </a:r>
            <a:r>
              <a:rPr lang="en-US" dirty="0" smtClean="0"/>
              <a:t> Infinite Loop</a:t>
            </a:r>
            <a:endParaRPr lang="en-US" dirty="0"/>
          </a:p>
        </p:txBody>
      </p:sp>
      <p:sp>
        <p:nvSpPr>
          <p:cNvPr id="3" name="Content Placeholder 2"/>
          <p:cNvSpPr>
            <a:spLocks noGrp="1"/>
          </p:cNvSpPr>
          <p:nvPr>
            <p:ph idx="1"/>
          </p:nvPr>
        </p:nvSpPr>
        <p:spPr>
          <a:xfrm>
            <a:off x="650240" y="2275840"/>
            <a:ext cx="11490960" cy="6935893"/>
          </a:xfrm>
        </p:spPr>
        <p:txBody>
          <a:bodyPr>
            <a:noAutofit/>
          </a:bodyPr>
          <a:lstStyle/>
          <a:p>
            <a:pPr marL="0" indent="0">
              <a:lnSpc>
                <a:spcPct val="115000"/>
              </a:lnSpc>
              <a:spcBef>
                <a:spcPts val="0"/>
              </a:spcBef>
              <a:buNone/>
              <a:tabLst>
                <a:tab pos="505683" algn="l"/>
              </a:tabLst>
            </a:pPr>
            <a:endParaRPr lang="en-US" sz="3600" b="1" dirty="0" smtClean="0">
              <a:cs typeface="Consolas" pitchFamily="49" charset="0"/>
            </a:endParaRPr>
          </a:p>
          <a:p>
            <a:pPr marL="0" indent="0">
              <a:lnSpc>
                <a:spcPct val="115000"/>
              </a:lnSpc>
              <a:spcBef>
                <a:spcPts val="0"/>
              </a:spcBef>
              <a:buNone/>
              <a:tabLst>
                <a:tab pos="505683" algn="l"/>
              </a:tabLst>
            </a:pPr>
            <a:r>
              <a:rPr lang="en-US" sz="3600" b="1" dirty="0" smtClean="0">
                <a:cs typeface="Consolas" pitchFamily="49" charset="0"/>
              </a:rPr>
              <a:t>Objective</a:t>
            </a:r>
            <a:r>
              <a:rPr lang="en-US" sz="3600" dirty="0">
                <a:cs typeface="Consolas" pitchFamily="49" charset="0"/>
              </a:rPr>
              <a:t>:  </a:t>
            </a:r>
            <a:r>
              <a:rPr lang="en-US" sz="3600" dirty="0" smtClean="0">
                <a:cs typeface="Consolas" pitchFamily="49" charset="0"/>
              </a:rPr>
              <a:t>find triple quotes in string (</a:t>
            </a:r>
            <a:r>
              <a:rPr lang="en-US" sz="3600" dirty="0" err="1" smtClean="0">
                <a:cs typeface="Consolas" pitchFamily="49" charset="0"/>
              </a:rPr>
              <a:t>ctags</a:t>
            </a:r>
            <a:r>
              <a:rPr lang="en-US" sz="3600" dirty="0" smtClean="0">
                <a:cs typeface="Consolas" pitchFamily="49" charset="0"/>
              </a:rPr>
              <a:t>)</a:t>
            </a:r>
            <a:endParaRPr lang="en-US" sz="3600" dirty="0">
              <a:cs typeface="Consolas" pitchFamily="49" charset="0"/>
            </a:endParaRPr>
          </a:p>
          <a:p>
            <a:pPr marL="0" indent="0">
              <a:lnSpc>
                <a:spcPct val="115000"/>
              </a:lnSpc>
              <a:spcBef>
                <a:spcPts val="0"/>
              </a:spcBef>
              <a:buNone/>
              <a:tabLst>
                <a:tab pos="505683" algn="l"/>
              </a:tabLst>
            </a:pPr>
            <a:endParaRPr lang="en-US" sz="2600" dirty="0" smtClean="0">
              <a:solidFill>
                <a:srgbClr val="AA0D91"/>
              </a:solidFill>
              <a:latin typeface="Consolas" pitchFamily="49" charset="0"/>
              <a:ea typeface="Times New Roman"/>
              <a:cs typeface="Consolas" pitchFamily="49" charset="0"/>
            </a:endParaRPr>
          </a:p>
          <a:p>
            <a:pPr marL="0" indent="0">
              <a:lnSpc>
                <a:spcPct val="115000"/>
              </a:lnSpc>
              <a:spcBef>
                <a:spcPts val="0"/>
              </a:spcBef>
              <a:buNone/>
              <a:tabLst>
                <a:tab pos="505683" algn="l"/>
              </a:tabLst>
            </a:pPr>
            <a:endParaRPr lang="en-US" sz="2600" dirty="0" smtClean="0">
              <a:solidFill>
                <a:srgbClr val="AA0D91"/>
              </a:solidFill>
              <a:latin typeface="Consolas" pitchFamily="49" charset="0"/>
              <a:ea typeface="Times New Roman"/>
              <a:cs typeface="Consolas" pitchFamily="49" charset="0"/>
            </a:endParaRPr>
          </a:p>
          <a:p>
            <a:pPr marL="0" indent="0">
              <a:lnSpc>
                <a:spcPct val="120000"/>
              </a:lnSpc>
              <a:spcBef>
                <a:spcPts val="0"/>
              </a:spcBef>
              <a:buNone/>
              <a:tabLst>
                <a:tab pos="505683" algn="l"/>
              </a:tabLst>
            </a:pPr>
            <a:r>
              <a:rPr lang="en-US" sz="2600" dirty="0" smtClean="0">
                <a:solidFill>
                  <a:srgbClr val="AA0D91"/>
                </a:solidFill>
                <a:latin typeface="Consolas" pitchFamily="49" charset="0"/>
                <a:ea typeface="Times New Roman"/>
                <a:cs typeface="Consolas" pitchFamily="49" charset="0"/>
              </a:rPr>
              <a:t>static</a:t>
            </a:r>
            <a:r>
              <a:rPr lang="en-US" sz="2600" dirty="0" smtClean="0">
                <a:latin typeface="Consolas" pitchFamily="49" charset="0"/>
                <a:ea typeface="Times New Roman"/>
                <a:cs typeface="Consolas" pitchFamily="49" charset="0"/>
              </a:rPr>
              <a:t> </a:t>
            </a:r>
            <a:r>
              <a:rPr lang="en-US" sz="2600" dirty="0" smtClean="0">
                <a:solidFill>
                  <a:srgbClr val="AA0D91"/>
                </a:solidFill>
                <a:latin typeface="Consolas" pitchFamily="49" charset="0"/>
                <a:ea typeface="Times New Roman"/>
                <a:cs typeface="Consolas" pitchFamily="49" charset="0"/>
              </a:rPr>
              <a:t>void</a:t>
            </a:r>
            <a:r>
              <a:rPr lang="en-US" sz="2600" dirty="0" smtClean="0">
                <a:latin typeface="Consolas" pitchFamily="49" charset="0"/>
                <a:ea typeface="Times New Roman"/>
                <a:cs typeface="Consolas" pitchFamily="49" charset="0"/>
              </a:rPr>
              <a:t> </a:t>
            </a:r>
            <a:r>
              <a:rPr lang="en-US" sz="2600" dirty="0" err="1" smtClean="0">
                <a:latin typeface="Consolas" pitchFamily="49" charset="0"/>
                <a:ea typeface="Times New Roman"/>
                <a:cs typeface="Consolas" pitchFamily="49" charset="0"/>
              </a:rPr>
              <a:t>find_triple_end</a:t>
            </a:r>
            <a:r>
              <a:rPr lang="en-US" sz="2600" dirty="0" smtClean="0">
                <a:latin typeface="Consolas" pitchFamily="49" charset="0"/>
                <a:ea typeface="Times New Roman"/>
                <a:cs typeface="Consolas" pitchFamily="49" charset="0"/>
              </a:rPr>
              <a:t> (</a:t>
            </a:r>
            <a:r>
              <a:rPr lang="en-US" sz="2600" dirty="0" smtClean="0">
                <a:solidFill>
                  <a:srgbClr val="AA0D91"/>
                </a:solidFill>
                <a:latin typeface="Consolas" pitchFamily="49" charset="0"/>
                <a:ea typeface="Times New Roman"/>
                <a:cs typeface="Consolas" pitchFamily="49" charset="0"/>
              </a:rPr>
              <a:t>char</a:t>
            </a:r>
            <a:r>
              <a:rPr lang="en-US" sz="2600" dirty="0" smtClean="0">
                <a:latin typeface="Consolas" pitchFamily="49" charset="0"/>
                <a:ea typeface="Times New Roman"/>
                <a:cs typeface="Consolas" pitchFamily="49" charset="0"/>
              </a:rPr>
              <a:t> </a:t>
            </a:r>
            <a:r>
              <a:rPr lang="en-US" sz="2600" dirty="0" err="1" smtClean="0">
                <a:solidFill>
                  <a:srgbClr val="AA0D91"/>
                </a:solidFill>
                <a:latin typeface="Consolas" pitchFamily="49" charset="0"/>
                <a:ea typeface="Times New Roman"/>
                <a:cs typeface="Consolas" pitchFamily="49" charset="0"/>
              </a:rPr>
              <a:t>const</a:t>
            </a:r>
            <a:r>
              <a:rPr lang="en-US" sz="2600" dirty="0" smtClean="0">
                <a:latin typeface="Consolas" pitchFamily="49" charset="0"/>
                <a:ea typeface="Times New Roman"/>
                <a:cs typeface="Consolas" pitchFamily="49" charset="0"/>
              </a:rPr>
              <a:t> *string)  </a:t>
            </a: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a:t>
            </a:r>
          </a:p>
          <a:p>
            <a:pPr marL="0" indent="0">
              <a:lnSpc>
                <a:spcPct val="120000"/>
              </a:lnSpc>
              <a:spcBef>
                <a:spcPts val="0"/>
              </a:spcBef>
              <a:buNone/>
              <a:tabLst>
                <a:tab pos="505683" algn="l"/>
              </a:tabLst>
            </a:pPr>
            <a:r>
              <a:rPr lang="en-US" sz="2600" dirty="0" smtClean="0">
                <a:solidFill>
                  <a:srgbClr val="AA0D91"/>
                </a:solidFill>
                <a:latin typeface="Consolas" pitchFamily="49" charset="0"/>
                <a:ea typeface="Times New Roman"/>
                <a:cs typeface="Consolas" pitchFamily="49" charset="0"/>
              </a:rPr>
              <a:t>    char</a:t>
            </a:r>
            <a:r>
              <a:rPr lang="en-US" sz="2600" dirty="0" smtClean="0">
                <a:latin typeface="Consolas" pitchFamily="49" charset="0"/>
                <a:ea typeface="Times New Roman"/>
                <a:cs typeface="Consolas" pitchFamily="49" charset="0"/>
              </a:rPr>
              <a:t> </a:t>
            </a:r>
            <a:r>
              <a:rPr lang="en-US" sz="2600" dirty="0" err="1" smtClean="0">
                <a:solidFill>
                  <a:srgbClr val="AA0D91"/>
                </a:solidFill>
                <a:latin typeface="Consolas" pitchFamily="49" charset="0"/>
                <a:ea typeface="Times New Roman"/>
                <a:cs typeface="Consolas" pitchFamily="49" charset="0"/>
              </a:rPr>
              <a:t>const</a:t>
            </a:r>
            <a:r>
              <a:rPr lang="en-US" sz="2600" dirty="0" smtClean="0">
                <a:latin typeface="Consolas" pitchFamily="49" charset="0"/>
                <a:ea typeface="Times New Roman"/>
                <a:cs typeface="Consolas" pitchFamily="49" charset="0"/>
              </a:rPr>
              <a:t> *s = string;</a:t>
            </a:r>
            <a:endParaRPr lang="en-US" sz="1000" dirty="0" smtClean="0">
              <a:latin typeface="Consolas" pitchFamily="49" charset="0"/>
              <a:ea typeface="Times New Roman"/>
              <a:cs typeface="Consolas" pitchFamily="49" charset="0"/>
            </a:endParaRPr>
          </a:p>
          <a:p>
            <a:pPr marL="0" indent="0">
              <a:lnSpc>
                <a:spcPct val="120000"/>
              </a:lnSpc>
              <a:spcBef>
                <a:spcPts val="0"/>
              </a:spcBef>
              <a:buNone/>
              <a:tabLst>
                <a:tab pos="505683" algn="l"/>
              </a:tabLst>
            </a:pPr>
            <a:r>
              <a:rPr lang="en-US" sz="2600" dirty="0" smtClean="0">
                <a:solidFill>
                  <a:srgbClr val="AA0D91"/>
                </a:solidFill>
                <a:latin typeface="Consolas" pitchFamily="49" charset="0"/>
                <a:ea typeface="Times New Roman"/>
                <a:cs typeface="Consolas" pitchFamily="49" charset="0"/>
              </a:rPr>
              <a:t>    while</a:t>
            </a:r>
            <a:r>
              <a:rPr lang="en-US" sz="2600" dirty="0" smtClean="0">
                <a:latin typeface="Consolas" pitchFamily="49" charset="0"/>
                <a:ea typeface="Times New Roman"/>
                <a:cs typeface="Consolas" pitchFamily="49" charset="0"/>
              </a:rPr>
              <a:t> (</a:t>
            </a:r>
            <a:r>
              <a:rPr lang="en-US" sz="2600" dirty="0" smtClean="0">
                <a:solidFill>
                  <a:srgbClr val="1C00CF"/>
                </a:solidFill>
                <a:latin typeface="Consolas" pitchFamily="49" charset="0"/>
                <a:ea typeface="Times New Roman"/>
                <a:cs typeface="Consolas" pitchFamily="49" charset="0"/>
              </a:rPr>
              <a:t>1</a:t>
            </a:r>
            <a:r>
              <a:rPr lang="en-US" sz="2600" dirty="0" smtClean="0">
                <a:latin typeface="Consolas" pitchFamily="49" charset="0"/>
                <a:ea typeface="Times New Roman"/>
                <a:cs typeface="Consolas" pitchFamily="49" charset="0"/>
              </a:rPr>
              <a:t>) {</a:t>
            </a:r>
            <a:endParaRPr lang="en-US" sz="700" dirty="0" smtClean="0">
              <a:latin typeface="Consolas" pitchFamily="49" charset="0"/>
              <a:ea typeface="Times New Roman"/>
              <a:cs typeface="Consolas" pitchFamily="49" charset="0"/>
            </a:endParaRP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        s = </a:t>
            </a:r>
            <a:r>
              <a:rPr lang="en-US" sz="2600" dirty="0" err="1" smtClean="0">
                <a:latin typeface="Consolas" pitchFamily="49" charset="0"/>
                <a:ea typeface="Times New Roman"/>
                <a:cs typeface="Consolas" pitchFamily="49" charset="0"/>
              </a:rPr>
              <a:t>strstr</a:t>
            </a:r>
            <a:r>
              <a:rPr lang="en-US" sz="2600" dirty="0" smtClean="0">
                <a:latin typeface="Consolas" pitchFamily="49" charset="0"/>
                <a:ea typeface="Times New Roman"/>
                <a:cs typeface="Consolas" pitchFamily="49" charset="0"/>
              </a:rPr>
              <a:t> (string, TRIPLE_QUOTE);</a:t>
            </a: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        </a:t>
            </a:r>
            <a:r>
              <a:rPr lang="en-US" sz="2600" dirty="0" smtClean="0">
                <a:solidFill>
                  <a:srgbClr val="AA0D91"/>
                </a:solidFill>
                <a:latin typeface="Consolas" pitchFamily="49" charset="0"/>
                <a:ea typeface="Times New Roman"/>
                <a:cs typeface="Consolas" pitchFamily="49" charset="0"/>
              </a:rPr>
              <a:t>if</a:t>
            </a:r>
            <a:r>
              <a:rPr lang="en-US" sz="2600" dirty="0" smtClean="0">
                <a:latin typeface="Consolas" pitchFamily="49" charset="0"/>
                <a:ea typeface="Times New Roman"/>
                <a:cs typeface="Consolas" pitchFamily="49" charset="0"/>
              </a:rPr>
              <a:t> (!s) </a:t>
            </a:r>
            <a:r>
              <a:rPr lang="en-US" sz="2600" dirty="0" smtClean="0">
                <a:solidFill>
                  <a:srgbClr val="AA0D91"/>
                </a:solidFill>
                <a:latin typeface="Consolas" pitchFamily="49" charset="0"/>
                <a:ea typeface="Times New Roman"/>
                <a:cs typeface="Consolas" pitchFamily="49" charset="0"/>
              </a:rPr>
              <a:t>break</a:t>
            </a:r>
            <a:r>
              <a:rPr lang="en-US" sz="2600" dirty="0" smtClean="0">
                <a:latin typeface="Consolas" pitchFamily="49" charset="0"/>
                <a:ea typeface="Times New Roman"/>
                <a:cs typeface="Consolas" pitchFamily="49" charset="0"/>
              </a:rPr>
              <a:t>;</a:t>
            </a:r>
            <a:endParaRPr lang="en-US" sz="1300" dirty="0" smtClean="0">
              <a:latin typeface="Consolas" pitchFamily="49" charset="0"/>
              <a:ea typeface="Times New Roman"/>
              <a:cs typeface="Consolas" pitchFamily="49" charset="0"/>
            </a:endParaRP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        s += </a:t>
            </a:r>
            <a:r>
              <a:rPr lang="en-US" sz="2600" dirty="0" smtClean="0">
                <a:solidFill>
                  <a:srgbClr val="1C00CF"/>
                </a:solidFill>
                <a:latin typeface="Consolas" pitchFamily="49" charset="0"/>
                <a:ea typeface="Times New Roman"/>
                <a:cs typeface="Consolas" pitchFamily="49" charset="0"/>
              </a:rPr>
              <a:t>3</a:t>
            </a:r>
            <a:r>
              <a:rPr lang="en-US" sz="2600" dirty="0" smtClean="0">
                <a:latin typeface="Consolas" pitchFamily="49" charset="0"/>
                <a:ea typeface="Times New Roman"/>
                <a:cs typeface="Consolas" pitchFamily="49" charset="0"/>
              </a:rPr>
              <a:t>;</a:t>
            </a: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        </a:t>
            </a:r>
            <a:r>
              <a:rPr lang="en-US" sz="2800" dirty="0" smtClean="0">
                <a:solidFill>
                  <a:srgbClr val="007400"/>
                </a:solidFill>
                <a:latin typeface="Consolas" pitchFamily="49" charset="0"/>
                <a:cs typeface="Consolas" pitchFamily="49" charset="0"/>
              </a:rPr>
              <a:t>// ... </a:t>
            </a:r>
            <a:endParaRPr lang="en-US" sz="2600" dirty="0" smtClean="0">
              <a:latin typeface="Consolas" pitchFamily="49" charset="0"/>
              <a:ea typeface="Times New Roman"/>
              <a:cs typeface="Consolas" pitchFamily="49" charset="0"/>
            </a:endParaRP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    }</a:t>
            </a:r>
          </a:p>
          <a:p>
            <a:pPr marL="0" indent="0">
              <a:lnSpc>
                <a:spcPct val="120000"/>
              </a:lnSpc>
              <a:spcBef>
                <a:spcPts val="0"/>
              </a:spcBef>
              <a:buNone/>
              <a:tabLst>
                <a:tab pos="505683" algn="l"/>
              </a:tabLst>
            </a:pPr>
            <a:r>
              <a:rPr lang="en-US" sz="2600" dirty="0" smtClean="0">
                <a:latin typeface="Consolas" pitchFamily="49" charset="0"/>
                <a:ea typeface="Times New Roman"/>
                <a:cs typeface="Consolas" pitchFamily="49" charset="0"/>
              </a:rPr>
              <a:t>}</a:t>
            </a:r>
            <a:endParaRPr lang="en-US" sz="2600" dirty="0">
              <a:latin typeface="Consolas" pitchFamily="49" charset="0"/>
              <a:ea typeface="Times New Roman"/>
              <a:cs typeface="Consolas" pitchFamily="49" charset="0"/>
            </a:endParaRPr>
          </a:p>
        </p:txBody>
      </p:sp>
      <p:cxnSp>
        <p:nvCxnSpPr>
          <p:cNvPr id="10" name="Straight Arrow Connector 9"/>
          <p:cNvCxnSpPr>
            <a:stCxn id="11" idx="1"/>
          </p:cNvCxnSpPr>
          <p:nvPr/>
        </p:nvCxnSpPr>
        <p:spPr>
          <a:xfrm flipH="1">
            <a:off x="5450624" y="5793061"/>
            <a:ext cx="2347176" cy="683939"/>
          </a:xfrm>
          <a:prstGeom prst="straightConnector1">
            <a:avLst/>
          </a:prstGeom>
          <a:ln w="381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7797800" y="5486400"/>
            <a:ext cx="3429000" cy="613321"/>
          </a:xfrm>
          <a:prstGeom prst="roundRect">
            <a:avLst/>
          </a:prstGeom>
          <a:ln w="381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indent="-182882"/>
            <a:r>
              <a:rPr lang="en-US" sz="3600" dirty="0" smtClean="0">
                <a:cs typeface="Consolas" pitchFamily="49" charset="0"/>
              </a:rPr>
              <a:t>Beginning of line</a:t>
            </a:r>
            <a:endParaRPr lang="en-US" sz="3600" dirty="0">
              <a:cs typeface="Consolas"/>
            </a:endParaRPr>
          </a:p>
        </p:txBody>
      </p:sp>
      <p:sp>
        <p:nvSpPr>
          <p:cNvPr id="17" name="Rounded Rectangle 16"/>
          <p:cNvSpPr/>
          <p:nvPr/>
        </p:nvSpPr>
        <p:spPr>
          <a:xfrm>
            <a:off x="7797800" y="7162800"/>
            <a:ext cx="3429000" cy="613321"/>
          </a:xfrm>
          <a:prstGeom prst="roundRect">
            <a:avLst/>
          </a:prstGeom>
          <a:ln w="381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indent="-182882"/>
            <a:r>
              <a:rPr lang="en-US" sz="3600" dirty="0" smtClean="0">
                <a:cs typeface="Consolas" pitchFamily="49" charset="0"/>
              </a:rPr>
              <a:t>Should be </a:t>
            </a:r>
            <a:r>
              <a:rPr lang="en-US" sz="3600" dirty="0" smtClean="0">
                <a:latin typeface="Consolas"/>
                <a:cs typeface="Consolas"/>
              </a:rPr>
              <a:t>s</a:t>
            </a:r>
            <a:endParaRPr lang="en-US" sz="3600" dirty="0">
              <a:latin typeface="Consolas"/>
              <a:cs typeface="Consolas"/>
            </a:endParaRPr>
          </a:p>
        </p:txBody>
      </p:sp>
      <p:cxnSp>
        <p:nvCxnSpPr>
          <p:cNvPr id="19" name="Straight Connector 18"/>
          <p:cNvCxnSpPr>
            <a:stCxn id="11" idx="2"/>
            <a:endCxn id="17" idx="0"/>
          </p:cNvCxnSpPr>
          <p:nvPr/>
        </p:nvCxnSpPr>
        <p:spPr>
          <a:xfrm>
            <a:off x="9512300" y="6099721"/>
            <a:ext cx="0" cy="1063079"/>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0299070"/>
      </p:ext>
    </p:extLst>
  </p:cSld>
  <p:clrMapOvr>
    <a:masterClrMapping/>
  </p:clrMapOvr>
  <mc:AlternateContent xmlns:mc="http://schemas.openxmlformats.org/markup-compatibility/2006" xmlns:p14="http://schemas.microsoft.com/office/powerpoint/2010/main">
    <mc:Choice Requires="p14">
      <p:transition spd="slow" p14:dur="2000" advTm="29595"/>
    </mc:Choice>
    <mc:Fallback xmlns="">
      <p:transition xmlns:p14="http://schemas.microsoft.com/office/powerpoint/2010/main" spd="slow" advTm="29595"/>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smtClean="0"/>
              <a:t>Why do Infinite Loops Happen to Good People?</a:t>
            </a:r>
            <a:endParaRPr lang="en-US" dirty="0"/>
          </a:p>
        </p:txBody>
      </p:sp>
      <p:sp>
        <p:nvSpPr>
          <p:cNvPr id="5" name="Content Placeholder 4"/>
          <p:cNvSpPr>
            <a:spLocks noGrp="1"/>
          </p:cNvSpPr>
          <p:nvPr>
            <p:ph idx="1"/>
          </p:nvPr>
        </p:nvSpPr>
        <p:spPr>
          <a:xfrm>
            <a:off x="177800" y="2514600"/>
            <a:ext cx="12496800" cy="6934200"/>
          </a:xfrm>
        </p:spPr>
        <p:txBody>
          <a:bodyPr anchor="ctr">
            <a:normAutofit/>
          </a:bodyPr>
          <a:lstStyle/>
          <a:p>
            <a:pPr marL="0" indent="0">
              <a:buNone/>
            </a:pPr>
            <a:r>
              <a:rPr lang="en-US" sz="4400" b="1" dirty="0" smtClean="0"/>
              <a:t>Missing Transitions</a:t>
            </a:r>
          </a:p>
          <a:p>
            <a:pPr marL="845794" lvl="1" indent="-571500">
              <a:buFont typeface="Arial"/>
              <a:buChar char="•"/>
            </a:pPr>
            <a:r>
              <a:rPr lang="en-US" sz="3600" dirty="0"/>
              <a:t>E</a:t>
            </a:r>
            <a:r>
              <a:rPr lang="en-US" sz="3600" dirty="0" smtClean="0"/>
              <a:t>ncounters unexpected input and there’s no available action</a:t>
            </a:r>
          </a:p>
          <a:p>
            <a:pPr marL="845794" lvl="1" indent="-571500">
              <a:buFont typeface="Arial"/>
              <a:buChar char="•"/>
            </a:pPr>
            <a:r>
              <a:rPr lang="en-US" sz="3600" dirty="0" smtClean="0"/>
              <a:t>Loop just cannot make progress</a:t>
            </a:r>
          </a:p>
          <a:p>
            <a:pPr marL="0" indent="0">
              <a:buNone/>
            </a:pPr>
            <a:endParaRPr lang="en-US" sz="3600" b="1" dirty="0"/>
          </a:p>
          <a:p>
            <a:pPr marL="0" indent="0">
              <a:buNone/>
            </a:pPr>
            <a:r>
              <a:rPr lang="en-US" sz="4400" b="1" dirty="0" smtClean="0"/>
              <a:t>Incorrect </a:t>
            </a:r>
            <a:r>
              <a:rPr lang="en-US" sz="4400" b="1" dirty="0"/>
              <a:t>Exit Condition/Action</a:t>
            </a:r>
          </a:p>
          <a:p>
            <a:pPr marL="845794" lvl="1" indent="-571500">
              <a:buFont typeface="Arial"/>
              <a:buChar char="•"/>
            </a:pPr>
            <a:r>
              <a:rPr lang="en-US" sz="3600" dirty="0"/>
              <a:t>Incorrectly check if loop reached end of input</a:t>
            </a:r>
          </a:p>
          <a:p>
            <a:pPr marL="845794" lvl="1" indent="-571500">
              <a:buFont typeface="Arial"/>
              <a:buChar char="•"/>
            </a:pPr>
            <a:r>
              <a:rPr lang="en-US" sz="3600" dirty="0"/>
              <a:t>Fail to exit loop when finished</a:t>
            </a:r>
          </a:p>
          <a:p>
            <a:pPr marL="845794" lvl="1" indent="-571500">
              <a:buFont typeface="Arial"/>
              <a:buChar char="•"/>
            </a:pPr>
            <a:endParaRPr lang="en-US" sz="3600" dirty="0" smtClean="0"/>
          </a:p>
        </p:txBody>
      </p:sp>
      <p:sp>
        <p:nvSpPr>
          <p:cNvPr id="3" name="Rectangle 2"/>
          <p:cNvSpPr/>
          <p:nvPr/>
        </p:nvSpPr>
        <p:spPr>
          <a:xfrm>
            <a:off x="254000" y="2590800"/>
            <a:ext cx="11963400" cy="2895600"/>
          </a:xfrm>
          <a:prstGeom prst="rect">
            <a:avLst/>
          </a:prstGeom>
          <a:solidFill>
            <a:schemeClr val="lt1">
              <a:alpha val="71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bg1"/>
              </a:solidFill>
            </a:endParaRPr>
          </a:p>
        </p:txBody>
      </p:sp>
    </p:spTree>
    <p:custDataLst>
      <p:tags r:id="rId1"/>
    </p:custDataLst>
    <p:extLst>
      <p:ext uri="{BB962C8B-B14F-4D97-AF65-F5344CB8AC3E}">
        <p14:creationId xmlns:p14="http://schemas.microsoft.com/office/powerpoint/2010/main" val="3411302362"/>
      </p:ext>
    </p:extLst>
  </p:cSld>
  <p:clrMapOvr>
    <a:masterClrMapping/>
  </p:clrMapOvr>
  <mc:AlternateContent xmlns:mc="http://schemas.openxmlformats.org/markup-compatibility/2006" xmlns:p14="http://schemas.microsoft.com/office/powerpoint/2010/main">
    <mc:Choice Requires="p14">
      <p:transition spd="slow" p14:dur="2000" advTm="20123"/>
    </mc:Choice>
    <mc:Fallback xmlns="">
      <p:transition xmlns:p14="http://schemas.microsoft.com/office/powerpoint/2010/main" spd="slow" advTm="20123"/>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PAM Infinite Loop</a:t>
            </a:r>
            <a:endParaRPr lang="en-US" dirty="0"/>
          </a:p>
        </p:txBody>
      </p:sp>
      <p:sp>
        <p:nvSpPr>
          <p:cNvPr id="5" name="Rectangle 4"/>
          <p:cNvSpPr/>
          <p:nvPr/>
        </p:nvSpPr>
        <p:spPr>
          <a:xfrm>
            <a:off x="254000" y="2438400"/>
            <a:ext cx="13018814" cy="6650539"/>
          </a:xfrm>
          <a:prstGeom prst="rect">
            <a:avLst/>
          </a:prstGeom>
        </p:spPr>
        <p:txBody>
          <a:bodyPr wrap="square">
            <a:spAutoFit/>
          </a:bodyPr>
          <a:lstStyle/>
          <a:p>
            <a:pPr algn="l"/>
            <a:endParaRPr lang="en-US" sz="3600" b="1" dirty="0" smtClean="0">
              <a:solidFill>
                <a:schemeClr val="tx1"/>
              </a:solidFill>
              <a:latin typeface="+mn-lt"/>
              <a:cs typeface="Consolas" pitchFamily="49" charset="0"/>
            </a:endParaRPr>
          </a:p>
          <a:p>
            <a:pPr algn="l"/>
            <a:r>
              <a:rPr lang="en-US" sz="3600" b="1" dirty="0" smtClean="0">
                <a:solidFill>
                  <a:schemeClr val="tx1"/>
                </a:solidFill>
                <a:latin typeface="+mn-lt"/>
                <a:cs typeface="Consolas" pitchFamily="49" charset="0"/>
              </a:rPr>
              <a:t>Objective</a:t>
            </a:r>
            <a:r>
              <a:rPr lang="en-US" sz="3600" dirty="0" smtClean="0">
                <a:solidFill>
                  <a:schemeClr val="tx1"/>
                </a:solidFill>
                <a:latin typeface="+mn-lt"/>
                <a:cs typeface="Consolas" pitchFamily="49" charset="0"/>
              </a:rPr>
              <a:t>: copy input to bounded length temporary buffer</a:t>
            </a:r>
          </a:p>
          <a:p>
            <a:pPr algn="l"/>
            <a:endParaRPr lang="en-US" sz="2500" dirty="0" smtClean="0">
              <a:solidFill>
                <a:srgbClr val="AA0D91"/>
              </a:solidFill>
              <a:latin typeface="Consolas" pitchFamily="49" charset="0"/>
              <a:cs typeface="Consolas" pitchFamily="49" charset="0"/>
            </a:endParaRPr>
          </a:p>
          <a:p>
            <a:pPr algn="l">
              <a:lnSpc>
                <a:spcPct val="120000"/>
              </a:lnSpc>
            </a:pPr>
            <a:r>
              <a:rPr lang="en-US" sz="2500" dirty="0" smtClean="0">
                <a:solidFill>
                  <a:srgbClr val="AA0D91"/>
                </a:solidFill>
                <a:latin typeface="Consolas" pitchFamily="49" charset="0"/>
                <a:cs typeface="Consolas" pitchFamily="49" charset="0"/>
              </a:rPr>
              <a:t>while </a:t>
            </a:r>
            <a:r>
              <a:rPr lang="en-US" sz="2500" dirty="0" smtClean="0">
                <a:latin typeface="Consolas" pitchFamily="49" charset="0"/>
                <a:cs typeface="Consolas" pitchFamily="49" charset="0"/>
              </a:rPr>
              <a:t>(*</a:t>
            </a:r>
            <a:r>
              <a:rPr lang="en-US" sz="2500" dirty="0" err="1">
                <a:latin typeface="Consolas" pitchFamily="49" charset="0"/>
                <a:cs typeface="Consolas" pitchFamily="49" charset="0"/>
              </a:rPr>
              <a:t>orig</a:t>
            </a:r>
            <a:r>
              <a:rPr lang="en-US" sz="2500" dirty="0">
                <a:latin typeface="Consolas" pitchFamily="49" charset="0"/>
                <a:cs typeface="Consolas" pitchFamily="49" charset="0"/>
              </a:rPr>
              <a:t>) { </a:t>
            </a:r>
            <a:r>
              <a:rPr lang="en-US" sz="2500" dirty="0" smtClean="0">
                <a:solidFill>
                  <a:srgbClr val="007400"/>
                </a:solidFill>
                <a:latin typeface="Consolas" pitchFamily="49" charset="0"/>
                <a:cs typeface="Consolas" pitchFamily="49" charset="0"/>
              </a:rPr>
              <a:t>/* </a:t>
            </a:r>
            <a:r>
              <a:rPr lang="en-US" sz="2500" dirty="0">
                <a:solidFill>
                  <a:srgbClr val="007400"/>
                </a:solidFill>
                <a:latin typeface="Consolas" pitchFamily="49" charset="0"/>
                <a:cs typeface="Consolas" pitchFamily="49" charset="0"/>
              </a:rPr>
              <a:t>while there is still some input to deal with */</a:t>
            </a:r>
            <a:r>
              <a:rPr lang="en-US" sz="2500" dirty="0">
                <a:latin typeface="Consolas" pitchFamily="49" charset="0"/>
                <a:cs typeface="Consolas" pitchFamily="49" charset="0"/>
              </a:rPr>
              <a:t> </a:t>
            </a:r>
            <a:endParaRPr lang="en-US" sz="2500" dirty="0" smtClean="0">
              <a:latin typeface="Consolas" pitchFamily="49" charset="0"/>
              <a:cs typeface="Consolas" pitchFamily="49" charset="0"/>
            </a:endParaRPr>
          </a:p>
          <a:p>
            <a:pPr algn="l">
              <a:lnSpc>
                <a:spcPct val="120000"/>
              </a:lnSpc>
            </a:pPr>
            <a:r>
              <a:rPr lang="en-US" sz="2500" dirty="0" smtClean="0">
                <a:solidFill>
                  <a:srgbClr val="007400"/>
                </a:solidFill>
                <a:latin typeface="Consolas" pitchFamily="49" charset="0"/>
                <a:cs typeface="Consolas" pitchFamily="49" charset="0"/>
              </a:rPr>
              <a:t>  // </a:t>
            </a:r>
            <a:r>
              <a:rPr lang="en-US" sz="2500" dirty="0">
                <a:solidFill>
                  <a:srgbClr val="007400"/>
                </a:solidFill>
                <a:latin typeface="Consolas" pitchFamily="49" charset="0"/>
                <a:cs typeface="Consolas" pitchFamily="49" charset="0"/>
              </a:rPr>
              <a:t>... </a:t>
            </a:r>
            <a:r>
              <a:rPr lang="en-US" sz="2500" dirty="0">
                <a:latin typeface="Consolas" pitchFamily="49" charset="0"/>
                <a:cs typeface="Consolas" pitchFamily="49" charset="0"/>
              </a:rPr>
              <a:t>  </a:t>
            </a:r>
            <a:r>
              <a:rPr lang="en-US" sz="2500" dirty="0" smtClean="0">
                <a:latin typeface="Consolas" pitchFamily="49" charset="0"/>
                <a:cs typeface="Consolas" pitchFamily="49" charset="0"/>
              </a:rPr>
              <a:t/>
            </a:r>
            <a:br>
              <a:rPr lang="en-US" sz="2500" dirty="0" smtClean="0">
                <a:latin typeface="Consolas" pitchFamily="49" charset="0"/>
                <a:cs typeface="Consolas" pitchFamily="49" charset="0"/>
              </a:rPr>
            </a:br>
            <a:r>
              <a:rPr lang="en-US" sz="2500" dirty="0" smtClean="0">
                <a:latin typeface="Consolas" pitchFamily="49" charset="0"/>
                <a:cs typeface="Consolas" pitchFamily="49" charset="0"/>
              </a:rPr>
              <a:t>  </a:t>
            </a:r>
            <a:r>
              <a:rPr lang="en-US" sz="2500" dirty="0">
                <a:solidFill>
                  <a:srgbClr val="AA0D91"/>
                </a:solidFill>
                <a:latin typeface="Consolas" pitchFamily="49" charset="0"/>
                <a:cs typeface="Consolas" pitchFamily="49" charset="0"/>
              </a:rPr>
              <a:t>i</a:t>
            </a:r>
            <a:r>
              <a:rPr lang="en-US" sz="2500" dirty="0" smtClean="0">
                <a:solidFill>
                  <a:srgbClr val="AA0D91"/>
                </a:solidFill>
                <a:latin typeface="Consolas" pitchFamily="49" charset="0"/>
                <a:cs typeface="Consolas" pitchFamily="49" charset="0"/>
              </a:rPr>
              <a:t>f </a:t>
            </a:r>
            <a:r>
              <a:rPr lang="en-US" sz="2500" dirty="0" smtClean="0">
                <a:latin typeface="Consolas" pitchFamily="49" charset="0"/>
                <a:cs typeface="Consolas" pitchFamily="49" charset="0"/>
              </a:rPr>
              <a:t>((</a:t>
            </a:r>
            <a:r>
              <a:rPr lang="en-US" sz="2500" dirty="0" err="1">
                <a:latin typeface="Consolas" pitchFamily="49" charset="0"/>
                <a:cs typeface="Consolas" pitchFamily="49" charset="0"/>
              </a:rPr>
              <a:t>strlen</a:t>
            </a:r>
            <a:r>
              <a:rPr lang="en-US" sz="2500" dirty="0">
                <a:latin typeface="Consolas" pitchFamily="49" charset="0"/>
                <a:cs typeface="Consolas" pitchFamily="49" charset="0"/>
              </a:rPr>
              <a:t>(</a:t>
            </a:r>
            <a:r>
              <a:rPr lang="en-US" sz="2500" dirty="0" err="1">
                <a:latin typeface="Consolas" pitchFamily="49" charset="0"/>
                <a:cs typeface="Consolas" pitchFamily="49" charset="0"/>
              </a:rPr>
              <a:t>tmp</a:t>
            </a:r>
            <a:r>
              <a:rPr lang="en-US" sz="2500" dirty="0">
                <a:latin typeface="Consolas" pitchFamily="49" charset="0"/>
                <a:cs typeface="Consolas" pitchFamily="49" charset="0"/>
              </a:rPr>
              <a:t>) + </a:t>
            </a:r>
            <a:r>
              <a:rPr lang="en-US" sz="2500" dirty="0">
                <a:solidFill>
                  <a:srgbClr val="1C00CF"/>
                </a:solidFill>
                <a:latin typeface="Consolas" pitchFamily="49" charset="0"/>
                <a:cs typeface="Consolas" pitchFamily="49" charset="0"/>
              </a:rPr>
              <a:t>1</a:t>
            </a:r>
            <a:r>
              <a:rPr lang="en-US" sz="2500" dirty="0">
                <a:latin typeface="Consolas" pitchFamily="49" charset="0"/>
                <a:cs typeface="Consolas" pitchFamily="49" charset="0"/>
              </a:rPr>
              <a:t>) &lt; MAX_ENV) </a:t>
            </a:r>
            <a:r>
              <a:rPr lang="en-US" sz="2500" dirty="0" smtClean="0">
                <a:latin typeface="Consolas" pitchFamily="49" charset="0"/>
                <a:cs typeface="Consolas" pitchFamily="49" charset="0"/>
              </a:rPr>
              <a:t>{ </a:t>
            </a:r>
          </a:p>
          <a:p>
            <a:pPr algn="l">
              <a:lnSpc>
                <a:spcPct val="120000"/>
              </a:lnSpc>
            </a:pPr>
            <a:r>
              <a:rPr lang="en-US" sz="2500" dirty="0" smtClean="0">
                <a:latin typeface="Consolas" pitchFamily="49" charset="0"/>
                <a:cs typeface="Consolas" pitchFamily="49" charset="0"/>
              </a:rPr>
              <a:t>    </a:t>
            </a:r>
            <a:r>
              <a:rPr lang="en-US" sz="2500" dirty="0" err="1">
                <a:latin typeface="Consolas" pitchFamily="49" charset="0"/>
                <a:cs typeface="Consolas" pitchFamily="49" charset="0"/>
              </a:rPr>
              <a:t>tmp</a:t>
            </a:r>
            <a:r>
              <a:rPr lang="en-US" sz="2500" dirty="0">
                <a:latin typeface="Consolas" pitchFamily="49" charset="0"/>
                <a:cs typeface="Consolas" pitchFamily="49" charset="0"/>
              </a:rPr>
              <a:t>[</a:t>
            </a:r>
            <a:r>
              <a:rPr lang="en-US" sz="2500" dirty="0" err="1">
                <a:latin typeface="Consolas" pitchFamily="49" charset="0"/>
                <a:cs typeface="Consolas" pitchFamily="49" charset="0"/>
              </a:rPr>
              <a:t>strlen</a:t>
            </a:r>
            <a:r>
              <a:rPr lang="en-US" sz="2500" dirty="0">
                <a:latin typeface="Consolas" pitchFamily="49" charset="0"/>
                <a:cs typeface="Consolas" pitchFamily="49" charset="0"/>
              </a:rPr>
              <a:t>(</a:t>
            </a:r>
            <a:r>
              <a:rPr lang="en-US" sz="2500" dirty="0" err="1">
                <a:latin typeface="Consolas" pitchFamily="49" charset="0"/>
                <a:cs typeface="Consolas" pitchFamily="49" charset="0"/>
              </a:rPr>
              <a:t>tmp</a:t>
            </a:r>
            <a:r>
              <a:rPr lang="en-US" sz="2500" dirty="0">
                <a:latin typeface="Consolas" pitchFamily="49" charset="0"/>
                <a:cs typeface="Consolas" pitchFamily="49" charset="0"/>
              </a:rPr>
              <a:t>)] = *</a:t>
            </a:r>
            <a:r>
              <a:rPr lang="en-US" sz="2500" dirty="0" err="1">
                <a:latin typeface="Consolas" pitchFamily="49" charset="0"/>
                <a:cs typeface="Consolas" pitchFamily="49" charset="0"/>
              </a:rPr>
              <a:t>orig</a:t>
            </a:r>
            <a:r>
              <a:rPr lang="en-US" sz="2500" dirty="0">
                <a:latin typeface="Consolas" pitchFamily="49" charset="0"/>
                <a:cs typeface="Consolas" pitchFamily="49" charset="0"/>
              </a:rPr>
              <a:t>++; </a:t>
            </a:r>
            <a:r>
              <a:rPr lang="en-US" sz="2500" dirty="0" smtClean="0">
                <a:latin typeface="Consolas" pitchFamily="49" charset="0"/>
                <a:cs typeface="Consolas" pitchFamily="49" charset="0"/>
              </a:rPr>
              <a:t>  </a:t>
            </a:r>
          </a:p>
          <a:p>
            <a:pPr algn="l">
              <a:lnSpc>
                <a:spcPct val="120000"/>
              </a:lnSpc>
            </a:pPr>
            <a:r>
              <a:rPr lang="en-US" sz="2500" dirty="0" smtClean="0">
                <a:latin typeface="Consolas" pitchFamily="49" charset="0"/>
                <a:cs typeface="Consolas" pitchFamily="49" charset="0"/>
              </a:rPr>
              <a:t>  } </a:t>
            </a:r>
            <a:r>
              <a:rPr lang="en-US" sz="2500" dirty="0">
                <a:solidFill>
                  <a:srgbClr val="AA0D91"/>
                </a:solidFill>
                <a:latin typeface="Consolas" pitchFamily="49" charset="0"/>
                <a:cs typeface="Consolas" pitchFamily="49" charset="0"/>
              </a:rPr>
              <a:t>else</a:t>
            </a:r>
            <a:r>
              <a:rPr lang="en-US" sz="2500" dirty="0">
                <a:latin typeface="Consolas" pitchFamily="49" charset="0"/>
                <a:cs typeface="Consolas" pitchFamily="49" charset="0"/>
              </a:rPr>
              <a:t> </a:t>
            </a:r>
            <a:r>
              <a:rPr lang="en-US" sz="2500" dirty="0" smtClean="0">
                <a:latin typeface="Consolas" pitchFamily="49" charset="0"/>
                <a:cs typeface="Consolas" pitchFamily="49" charset="0"/>
              </a:rPr>
              <a:t>{    </a:t>
            </a:r>
          </a:p>
          <a:p>
            <a:pPr algn="l">
              <a:lnSpc>
                <a:spcPct val="120000"/>
              </a:lnSpc>
            </a:pPr>
            <a:r>
              <a:rPr lang="en-US" sz="2500" dirty="0">
                <a:solidFill>
                  <a:srgbClr val="007400"/>
                </a:solidFill>
                <a:latin typeface="Consolas" pitchFamily="49" charset="0"/>
                <a:cs typeface="Consolas" pitchFamily="49" charset="0"/>
              </a:rPr>
              <a:t> </a:t>
            </a:r>
            <a:r>
              <a:rPr lang="en-US" sz="2500" dirty="0" smtClean="0">
                <a:solidFill>
                  <a:srgbClr val="007400"/>
                </a:solidFill>
                <a:latin typeface="Consolas" pitchFamily="49" charset="0"/>
                <a:cs typeface="Consolas" pitchFamily="49" charset="0"/>
              </a:rPr>
              <a:t>   /* </a:t>
            </a:r>
            <a:r>
              <a:rPr lang="en-US" sz="2500" dirty="0">
                <a:solidFill>
                  <a:srgbClr val="007400"/>
                </a:solidFill>
                <a:latin typeface="Consolas" pitchFamily="49" charset="0"/>
                <a:cs typeface="Consolas" pitchFamily="49" charset="0"/>
              </a:rPr>
              <a:t>is it really a good idea to try to log this? </a:t>
            </a:r>
            <a:r>
              <a:rPr lang="en-US" sz="2500" dirty="0" smtClean="0">
                <a:solidFill>
                  <a:srgbClr val="007400"/>
                </a:solidFill>
                <a:latin typeface="Consolas" pitchFamily="49" charset="0"/>
                <a:cs typeface="Consolas" pitchFamily="49" charset="0"/>
              </a:rPr>
              <a:t>*/</a:t>
            </a:r>
            <a:endParaRPr lang="en-US" sz="2500" dirty="0" smtClean="0">
              <a:latin typeface="Consolas" pitchFamily="49" charset="0"/>
              <a:cs typeface="Consolas" pitchFamily="49" charset="0"/>
            </a:endParaRPr>
          </a:p>
          <a:p>
            <a:pPr algn="l">
              <a:lnSpc>
                <a:spcPct val="120000"/>
              </a:lnSpc>
            </a:pPr>
            <a:r>
              <a:rPr lang="en-US" sz="2500" dirty="0">
                <a:latin typeface="Consolas" pitchFamily="49" charset="0"/>
                <a:cs typeface="Consolas" pitchFamily="49" charset="0"/>
              </a:rPr>
              <a:t> </a:t>
            </a:r>
            <a:r>
              <a:rPr lang="en-US" sz="2500" dirty="0" smtClean="0">
                <a:latin typeface="Consolas" pitchFamily="49" charset="0"/>
                <a:cs typeface="Consolas" pitchFamily="49" charset="0"/>
              </a:rPr>
              <a:t>   D</a:t>
            </a:r>
            <a:r>
              <a:rPr lang="en-US" sz="2500" dirty="0">
                <a:latin typeface="Consolas" pitchFamily="49" charset="0"/>
                <a:cs typeface="Consolas" pitchFamily="49" charset="0"/>
              </a:rPr>
              <a:t>((</a:t>
            </a:r>
            <a:r>
              <a:rPr lang="en-US" sz="2500" dirty="0">
                <a:solidFill>
                  <a:srgbClr val="C41A16"/>
                </a:solidFill>
                <a:latin typeface="Consolas" pitchFamily="49" charset="0"/>
                <a:cs typeface="Consolas" pitchFamily="49" charset="0"/>
              </a:rPr>
              <a:t>"Variable buffer overflow: &lt;%s&gt; + &lt;%s&gt;"</a:t>
            </a:r>
            <a:r>
              <a:rPr lang="en-US" sz="2500" dirty="0">
                <a:latin typeface="Consolas" pitchFamily="49" charset="0"/>
                <a:cs typeface="Consolas" pitchFamily="49" charset="0"/>
              </a:rPr>
              <a:t>, </a:t>
            </a:r>
            <a:r>
              <a:rPr lang="en-US" sz="2500" dirty="0" err="1">
                <a:latin typeface="Consolas" pitchFamily="49" charset="0"/>
                <a:cs typeface="Consolas" pitchFamily="49" charset="0"/>
              </a:rPr>
              <a:t>tmp</a:t>
            </a:r>
            <a:r>
              <a:rPr lang="en-US" sz="2500" dirty="0">
                <a:latin typeface="Consolas" pitchFamily="49" charset="0"/>
                <a:cs typeface="Consolas" pitchFamily="49" charset="0"/>
              </a:rPr>
              <a:t>, </a:t>
            </a:r>
            <a:r>
              <a:rPr lang="en-US" sz="2500" dirty="0" err="1">
                <a:latin typeface="Consolas" pitchFamily="49" charset="0"/>
                <a:cs typeface="Consolas" pitchFamily="49" charset="0"/>
              </a:rPr>
              <a:t>tmpptr</a:t>
            </a:r>
            <a:r>
              <a:rPr lang="en-US" sz="2500" dirty="0">
                <a:latin typeface="Consolas" pitchFamily="49" charset="0"/>
                <a:cs typeface="Consolas" pitchFamily="49" charset="0"/>
              </a:rPr>
              <a:t>));     </a:t>
            </a:r>
            <a:endParaRPr lang="en-US" sz="2500" dirty="0" smtClean="0">
              <a:latin typeface="Consolas" pitchFamily="49" charset="0"/>
              <a:cs typeface="Consolas" pitchFamily="49" charset="0"/>
            </a:endParaRPr>
          </a:p>
          <a:p>
            <a:pPr algn="l">
              <a:lnSpc>
                <a:spcPct val="120000"/>
              </a:lnSpc>
            </a:pPr>
            <a:r>
              <a:rPr lang="en-US" sz="2500" dirty="0" smtClean="0">
                <a:latin typeface="Consolas" pitchFamily="49" charset="0"/>
                <a:cs typeface="Consolas" pitchFamily="49" charset="0"/>
              </a:rPr>
              <a:t>    </a:t>
            </a:r>
            <a:r>
              <a:rPr lang="en-US" sz="2500" dirty="0" err="1" smtClean="0">
                <a:latin typeface="Consolas" pitchFamily="49" charset="0"/>
                <a:cs typeface="Consolas" pitchFamily="49" charset="0"/>
              </a:rPr>
              <a:t>pam_syslog</a:t>
            </a:r>
            <a:r>
              <a:rPr lang="en-US" sz="2500" dirty="0" smtClean="0">
                <a:latin typeface="Consolas" pitchFamily="49" charset="0"/>
                <a:cs typeface="Consolas" pitchFamily="49" charset="0"/>
              </a:rPr>
              <a:t>(</a:t>
            </a:r>
            <a:r>
              <a:rPr lang="en-US" sz="2500" dirty="0" smtClean="0">
                <a:solidFill>
                  <a:srgbClr val="C41A16"/>
                </a:solidFill>
                <a:latin typeface="Consolas" pitchFamily="49" charset="0"/>
                <a:cs typeface="Consolas" pitchFamily="49" charset="0"/>
              </a:rPr>
              <a:t>"Variable </a:t>
            </a:r>
            <a:r>
              <a:rPr lang="en-US" sz="2500" dirty="0">
                <a:solidFill>
                  <a:srgbClr val="C41A16"/>
                </a:solidFill>
                <a:latin typeface="Consolas" pitchFamily="49" charset="0"/>
                <a:cs typeface="Consolas" pitchFamily="49" charset="0"/>
              </a:rPr>
              <a:t>buffer overflow: \ &lt;%s&gt; </a:t>
            </a:r>
            <a:r>
              <a:rPr lang="en-US" sz="2500" dirty="0" smtClean="0">
                <a:solidFill>
                  <a:srgbClr val="C41A16"/>
                </a:solidFill>
                <a:latin typeface="Consolas" pitchFamily="49" charset="0"/>
                <a:cs typeface="Consolas" pitchFamily="49" charset="0"/>
              </a:rPr>
              <a:t>+ &lt;%</a:t>
            </a:r>
            <a:r>
              <a:rPr lang="en-US" sz="2500" dirty="0">
                <a:solidFill>
                  <a:srgbClr val="C41A16"/>
                </a:solidFill>
                <a:latin typeface="Consolas" pitchFamily="49" charset="0"/>
                <a:cs typeface="Consolas" pitchFamily="49" charset="0"/>
              </a:rPr>
              <a:t>s</a:t>
            </a:r>
            <a:r>
              <a:rPr lang="en-US" sz="2500" dirty="0" smtClean="0">
                <a:solidFill>
                  <a:srgbClr val="C41A16"/>
                </a:solidFill>
                <a:latin typeface="Consolas" pitchFamily="49" charset="0"/>
                <a:cs typeface="Consolas" pitchFamily="49" charset="0"/>
              </a:rPr>
              <a:t>&gt;"</a:t>
            </a:r>
            <a:r>
              <a:rPr lang="en-US" sz="2500" dirty="0" smtClean="0">
                <a:latin typeface="Consolas" pitchFamily="49" charset="0"/>
                <a:cs typeface="Consolas" pitchFamily="49" charset="0"/>
              </a:rPr>
              <a:t>,</a:t>
            </a:r>
            <a:r>
              <a:rPr lang="en-US" sz="2500" dirty="0" err="1" smtClean="0">
                <a:latin typeface="Consolas" pitchFamily="49" charset="0"/>
                <a:cs typeface="Consolas" pitchFamily="49" charset="0"/>
              </a:rPr>
              <a:t>tmp</a:t>
            </a:r>
            <a:r>
              <a:rPr lang="en-US" sz="2500" dirty="0" smtClean="0">
                <a:latin typeface="Consolas" pitchFamily="49" charset="0"/>
                <a:cs typeface="Consolas" pitchFamily="49" charset="0"/>
              </a:rPr>
              <a:t>, </a:t>
            </a:r>
            <a:r>
              <a:rPr lang="en-US" sz="2500" dirty="0" err="1" smtClean="0">
                <a:latin typeface="Consolas" pitchFamily="49" charset="0"/>
                <a:cs typeface="Consolas" pitchFamily="49" charset="0"/>
              </a:rPr>
              <a:t>tmpptr</a:t>
            </a:r>
            <a:r>
              <a:rPr lang="en-US" sz="2500" dirty="0">
                <a:latin typeface="Consolas" pitchFamily="49" charset="0"/>
                <a:cs typeface="Consolas" pitchFamily="49" charset="0"/>
              </a:rPr>
              <a:t>);  </a:t>
            </a:r>
            <a:r>
              <a:rPr lang="en-US" sz="2500" dirty="0" smtClean="0">
                <a:latin typeface="Consolas" pitchFamily="49" charset="0"/>
                <a:cs typeface="Consolas" pitchFamily="49" charset="0"/>
              </a:rPr>
              <a:t>  </a:t>
            </a:r>
          </a:p>
          <a:p>
            <a:pPr algn="l">
              <a:lnSpc>
                <a:spcPct val="120000"/>
              </a:lnSpc>
            </a:pPr>
            <a:r>
              <a:rPr lang="en-US" sz="2500" dirty="0">
                <a:latin typeface="Consolas" pitchFamily="49" charset="0"/>
                <a:cs typeface="Consolas" pitchFamily="49" charset="0"/>
              </a:rPr>
              <a:t> </a:t>
            </a:r>
            <a:r>
              <a:rPr lang="en-US" sz="2500" dirty="0" smtClean="0">
                <a:latin typeface="Consolas" pitchFamily="49" charset="0"/>
                <a:cs typeface="Consolas" pitchFamily="49" charset="0"/>
              </a:rPr>
              <a:t> }  </a:t>
            </a:r>
          </a:p>
          <a:p>
            <a:pPr algn="l">
              <a:lnSpc>
                <a:spcPct val="120000"/>
              </a:lnSpc>
            </a:pPr>
            <a:r>
              <a:rPr lang="en-US" sz="2500" dirty="0">
                <a:solidFill>
                  <a:srgbClr val="007400"/>
                </a:solidFill>
                <a:latin typeface="Consolas" pitchFamily="49" charset="0"/>
                <a:cs typeface="Consolas" pitchFamily="49" charset="0"/>
              </a:rPr>
              <a:t> </a:t>
            </a:r>
            <a:r>
              <a:rPr lang="en-US" sz="2500" dirty="0" smtClean="0">
                <a:solidFill>
                  <a:srgbClr val="007400"/>
                </a:solidFill>
                <a:latin typeface="Consolas" pitchFamily="49" charset="0"/>
                <a:cs typeface="Consolas" pitchFamily="49" charset="0"/>
              </a:rPr>
              <a:t> // </a:t>
            </a:r>
            <a:r>
              <a:rPr lang="en-US" sz="2500" dirty="0">
                <a:solidFill>
                  <a:srgbClr val="007400"/>
                </a:solidFill>
                <a:latin typeface="Consolas" pitchFamily="49" charset="0"/>
                <a:cs typeface="Consolas" pitchFamily="49" charset="0"/>
              </a:rPr>
              <a:t>...                                                                                                                                    </a:t>
            </a:r>
            <a:r>
              <a:rPr lang="en-US" sz="2500" dirty="0">
                <a:latin typeface="Consolas" pitchFamily="49" charset="0"/>
                <a:cs typeface="Consolas" pitchFamily="49" charset="0"/>
              </a:rPr>
              <a:t>} </a:t>
            </a:r>
          </a:p>
        </p:txBody>
      </p:sp>
      <p:cxnSp>
        <p:nvCxnSpPr>
          <p:cNvPr id="14" name="Straight Arrow Connector 13"/>
          <p:cNvCxnSpPr>
            <a:stCxn id="12" idx="1"/>
          </p:cNvCxnSpPr>
          <p:nvPr/>
        </p:nvCxnSpPr>
        <p:spPr>
          <a:xfrm flipH="1" flipV="1">
            <a:off x="1092200" y="7848600"/>
            <a:ext cx="2590800" cy="992461"/>
          </a:xfrm>
          <a:prstGeom prst="straightConnector1">
            <a:avLst/>
          </a:prstGeom>
          <a:ln w="381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5" idx="1"/>
          </p:cNvCxnSpPr>
          <p:nvPr/>
        </p:nvCxnSpPr>
        <p:spPr>
          <a:xfrm flipH="1">
            <a:off x="8407400" y="5564461"/>
            <a:ext cx="609600" cy="683939"/>
          </a:xfrm>
          <a:prstGeom prst="straightConnector1">
            <a:avLst/>
          </a:prstGeom>
          <a:ln w="381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9017000" y="5257800"/>
            <a:ext cx="3429000" cy="613321"/>
          </a:xfrm>
          <a:prstGeom prst="roundRect">
            <a:avLst/>
          </a:prstGeom>
          <a:ln w="381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indent="-182882"/>
            <a:r>
              <a:rPr lang="en-US" sz="3600" dirty="0" smtClean="0">
                <a:cs typeface="Consolas" pitchFamily="49" charset="0"/>
              </a:rPr>
              <a:t>Actual comment</a:t>
            </a:r>
            <a:endParaRPr lang="en-US" sz="3600" dirty="0">
              <a:cs typeface="Consolas"/>
            </a:endParaRPr>
          </a:p>
        </p:txBody>
      </p:sp>
      <p:sp>
        <p:nvSpPr>
          <p:cNvPr id="12" name="Rounded Rectangle 11"/>
          <p:cNvSpPr/>
          <p:nvPr/>
        </p:nvSpPr>
        <p:spPr>
          <a:xfrm>
            <a:off x="3683000" y="8534400"/>
            <a:ext cx="3233464" cy="613321"/>
          </a:xfrm>
          <a:prstGeom prst="roundRect">
            <a:avLst/>
          </a:prstGeom>
          <a:ln w="381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indent="-182882"/>
            <a:r>
              <a:rPr lang="en-US" sz="3600" dirty="0">
                <a:cs typeface="Consolas" pitchFamily="49" charset="0"/>
              </a:rPr>
              <a:t>Missing </a:t>
            </a:r>
            <a:r>
              <a:rPr lang="en-US" sz="3600" dirty="0" smtClean="0">
                <a:latin typeface="Consolas"/>
                <a:cs typeface="Consolas"/>
              </a:rPr>
              <a:t>return</a:t>
            </a:r>
            <a:endParaRPr lang="en-US" sz="3600" dirty="0">
              <a:cs typeface="Consolas"/>
            </a:endParaRPr>
          </a:p>
        </p:txBody>
      </p:sp>
    </p:spTree>
    <p:extLst>
      <p:ext uri="{BB962C8B-B14F-4D97-AF65-F5344CB8AC3E}">
        <p14:creationId xmlns:p14="http://schemas.microsoft.com/office/powerpoint/2010/main" val="3915102844"/>
      </p:ext>
    </p:extLst>
  </p:cSld>
  <p:clrMapOvr>
    <a:masterClrMapping/>
  </p:clrMapOvr>
  <mc:AlternateContent xmlns:mc="http://schemas.openxmlformats.org/markup-compatibility/2006" xmlns:p14="http://schemas.microsoft.com/office/powerpoint/2010/main">
    <mc:Choice Requires="p14">
      <p:transition spd="slow" p14:dur="2000" advTm="45885"/>
    </mc:Choice>
    <mc:Fallback xmlns="">
      <p:transition xmlns:p14="http://schemas.microsoft.com/office/powerpoint/2010/main" spd="slow" advTm="45885"/>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a:xfrm>
            <a:off x="650240" y="2275842"/>
            <a:ext cx="11704320" cy="7172958"/>
          </a:xfrm>
        </p:spPr>
        <p:txBody>
          <a:bodyPr anchor="ctr" anchorCtr="0">
            <a:normAutofit fontScale="85000" lnSpcReduction="20000"/>
          </a:bodyPr>
          <a:lstStyle/>
          <a:p>
            <a:r>
              <a:rPr lang="en-US" dirty="0"/>
              <a:t>Infinite Loop Escape</a:t>
            </a:r>
          </a:p>
          <a:p>
            <a:pPr lvl="1"/>
            <a:r>
              <a:rPr lang="en-US" dirty="0"/>
              <a:t>Jolt (</a:t>
            </a:r>
            <a:r>
              <a:rPr lang="en-US" dirty="0" err="1"/>
              <a:t>Carbin</a:t>
            </a:r>
            <a:r>
              <a:rPr lang="en-US" dirty="0"/>
              <a:t>, et al</a:t>
            </a:r>
            <a:r>
              <a:rPr lang="en-US" dirty="0" smtClean="0"/>
              <a:t>., ECOOP  ‘11) </a:t>
            </a:r>
            <a:r>
              <a:rPr lang="en-US" dirty="0"/>
              <a:t>requires </a:t>
            </a:r>
            <a:r>
              <a:rPr lang="en-US" dirty="0" smtClean="0"/>
              <a:t>instrumentation</a:t>
            </a:r>
            <a:endParaRPr lang="en-US" dirty="0"/>
          </a:p>
          <a:p>
            <a:pPr marL="0" indent="0">
              <a:buNone/>
            </a:pPr>
            <a:endParaRPr lang="en-US" dirty="0" smtClean="0"/>
          </a:p>
          <a:p>
            <a:pPr marL="571500" indent="-571500"/>
            <a:r>
              <a:rPr lang="en-US" dirty="0" smtClean="0"/>
              <a:t>Bounding Loop Length</a:t>
            </a:r>
          </a:p>
          <a:p>
            <a:pPr lvl="1"/>
            <a:r>
              <a:rPr lang="en-US" dirty="0" smtClean="0"/>
              <a:t>Detecting and Eliminating Memory Leaks Using Cyclic Memory Allocation (Nguyen and </a:t>
            </a:r>
            <a:r>
              <a:rPr lang="en-US" dirty="0" err="1" smtClean="0"/>
              <a:t>Rinard</a:t>
            </a:r>
            <a:r>
              <a:rPr lang="en-US" dirty="0" smtClean="0"/>
              <a:t>, ISMM ‘07)</a:t>
            </a:r>
          </a:p>
          <a:p>
            <a:pPr lvl="1"/>
            <a:endParaRPr lang="en-US" dirty="0" smtClean="0"/>
          </a:p>
          <a:p>
            <a:r>
              <a:rPr lang="en-US" dirty="0"/>
              <a:t>Non-termination </a:t>
            </a:r>
            <a:r>
              <a:rPr lang="en-US" dirty="0" err="1"/>
              <a:t>Provers</a:t>
            </a:r>
            <a:endParaRPr lang="en-US" dirty="0"/>
          </a:p>
          <a:p>
            <a:pPr lvl="1"/>
            <a:r>
              <a:rPr lang="en-US" dirty="0"/>
              <a:t>TNT (Gupta, et al., POPL ‘08) using Invariant Generation</a:t>
            </a:r>
          </a:p>
          <a:p>
            <a:pPr lvl="1"/>
            <a:r>
              <a:rPr lang="en-US" dirty="0" err="1"/>
              <a:t>Looper</a:t>
            </a:r>
            <a:r>
              <a:rPr lang="en-US" dirty="0"/>
              <a:t> (</a:t>
            </a:r>
            <a:r>
              <a:rPr lang="en-US" dirty="0" err="1"/>
              <a:t>Burnim</a:t>
            </a:r>
            <a:r>
              <a:rPr lang="en-US" dirty="0"/>
              <a:t>, et al., ASE ‘09) using Symbolic Execution</a:t>
            </a:r>
          </a:p>
          <a:p>
            <a:pPr marL="650195" lvl="1" indent="0">
              <a:buNone/>
            </a:pPr>
            <a:endParaRPr lang="en-US" dirty="0" smtClean="0"/>
          </a:p>
          <a:p>
            <a:r>
              <a:rPr lang="en-US" dirty="0" smtClean="0"/>
              <a:t>Termination </a:t>
            </a:r>
            <a:r>
              <a:rPr lang="en-US" dirty="0" err="1" smtClean="0"/>
              <a:t>Provers</a:t>
            </a:r>
            <a:endParaRPr lang="en-US" dirty="0"/>
          </a:p>
          <a:p>
            <a:pPr lvl="1"/>
            <a:r>
              <a:rPr lang="en-US" dirty="0" smtClean="0"/>
              <a:t>Terminator (Cook, et al., PLDI </a:t>
            </a:r>
            <a:r>
              <a:rPr lang="fr-FR" dirty="0" smtClean="0"/>
              <a:t>‘</a:t>
            </a:r>
            <a:r>
              <a:rPr lang="en-US" dirty="0" smtClean="0"/>
              <a:t>06)</a:t>
            </a:r>
          </a:p>
        </p:txBody>
      </p:sp>
    </p:spTree>
    <p:extLst>
      <p:ext uri="{BB962C8B-B14F-4D97-AF65-F5344CB8AC3E}">
        <p14:creationId xmlns:p14="http://schemas.microsoft.com/office/powerpoint/2010/main" val="1118169906"/>
      </p:ext>
    </p:extLst>
  </p:cSld>
  <p:clrMapOvr>
    <a:masterClrMapping/>
  </p:clrMapOvr>
  <mc:AlternateContent xmlns:mc="http://schemas.openxmlformats.org/markup-compatibility/2006" xmlns:p14="http://schemas.microsoft.com/office/powerpoint/2010/main">
    <mc:Choice Requires="p14">
      <p:transition spd="slow" p14:dur="2000" advTm="29520"/>
    </mc:Choice>
    <mc:Fallback xmlns="">
      <p:transition xmlns:p14="http://schemas.microsoft.com/office/powerpoint/2010/main" spd="slow" advTm="29520"/>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Grp="1" noChangeArrowheads="1"/>
          </p:cNvSpPr>
          <p:nvPr>
            <p:ph type="title"/>
          </p:nvPr>
        </p:nvSpPr>
        <p:spPr>
          <a:ln/>
        </p:spPr>
        <p:txBody>
          <a:bodyPr/>
          <a:lstStyle/>
          <a:p>
            <a:r>
              <a:rPr lang="en-US" dirty="0" smtClean="0"/>
              <a:t>Conclusion</a:t>
            </a:r>
            <a:endParaRPr lang="en-US" dirty="0"/>
          </a:p>
        </p:txBody>
      </p:sp>
      <p:sp>
        <p:nvSpPr>
          <p:cNvPr id="38914" name="Rectangle 2"/>
          <p:cNvSpPr>
            <a:spLocks noGrp="1" noChangeArrowheads="1"/>
          </p:cNvSpPr>
          <p:nvPr>
            <p:ph idx="1"/>
          </p:nvPr>
        </p:nvSpPr>
        <p:spPr>
          <a:ln/>
        </p:spPr>
        <p:txBody>
          <a:bodyPr anchor="ctr">
            <a:normAutofit/>
          </a:bodyPr>
          <a:lstStyle/>
          <a:p>
            <a:pPr algn="ctr"/>
            <a:r>
              <a:rPr lang="en-US" sz="5400" dirty="0" smtClean="0"/>
              <a:t>Infinite loops can be detected</a:t>
            </a:r>
          </a:p>
          <a:p>
            <a:pPr marL="0" indent="0" algn="ctr">
              <a:buNone/>
            </a:pPr>
            <a:endParaRPr lang="en-US" sz="5400" dirty="0"/>
          </a:p>
          <a:p>
            <a:pPr algn="ctr"/>
            <a:r>
              <a:rPr lang="en-US" sz="5400" dirty="0" smtClean="0"/>
              <a:t>Escape is often better than termination</a:t>
            </a:r>
          </a:p>
        </p:txBody>
      </p:sp>
    </p:spTree>
    <p:extLst>
      <p:ext uri="{BB962C8B-B14F-4D97-AF65-F5344CB8AC3E}">
        <p14:creationId xmlns:p14="http://schemas.microsoft.com/office/powerpoint/2010/main" val="2341643220"/>
      </p:ext>
    </p:extLst>
  </p:cSld>
  <p:clrMapOvr>
    <a:masterClrMapping/>
  </p:clrMapOvr>
  <mc:AlternateContent xmlns:mc="http://schemas.openxmlformats.org/markup-compatibility/2006" xmlns:p14="http://schemas.microsoft.com/office/powerpoint/2010/main">
    <mc:Choice Requires="p14">
      <p:transition spd="slow" p14:dur="2000" advTm="16482"/>
    </mc:Choice>
    <mc:Fallback xmlns="">
      <p:transition xmlns:p14="http://schemas.microsoft.com/office/powerpoint/2010/main" spd="slow" advTm="16482"/>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787400" y="2133600"/>
            <a:ext cx="11633200" cy="3302000"/>
          </a:xfrm>
          <a:ln/>
        </p:spPr>
        <p:txBody>
          <a:bodyPr>
            <a:normAutofit/>
          </a:bodyPr>
          <a:lstStyle/>
          <a:p>
            <a:r>
              <a:rPr lang="en-US" sz="11000" baseline="30000" dirty="0" smtClean="0"/>
              <a:t>Bolt:</a:t>
            </a:r>
            <a:r>
              <a:rPr lang="en-US" sz="8800" baseline="30000" dirty="0" smtClean="0"/>
              <a:t> </a:t>
            </a:r>
            <a:br>
              <a:rPr lang="en-US" sz="8800" baseline="30000" dirty="0" smtClean="0"/>
            </a:br>
            <a:r>
              <a:rPr lang="en-US" sz="8800" baseline="30000" dirty="0" smtClean="0"/>
              <a:t>On-Demand </a:t>
            </a:r>
            <a:r>
              <a:rPr lang="en-US" sz="8800" baseline="30000" dirty="0"/>
              <a:t>Infinite Loop Escape </a:t>
            </a:r>
            <a:r>
              <a:rPr lang="en-US" sz="8800" baseline="30000" dirty="0" smtClean="0"/>
              <a:t>in Unmodified Binaries</a:t>
            </a:r>
            <a:endParaRPr lang="en-US" sz="8800" dirty="0"/>
          </a:p>
        </p:txBody>
      </p:sp>
      <p:sp>
        <p:nvSpPr>
          <p:cNvPr id="26" name="Rectangle 25"/>
          <p:cNvSpPr/>
          <p:nvPr/>
        </p:nvSpPr>
        <p:spPr>
          <a:xfrm>
            <a:off x="7797800" y="3810000"/>
            <a:ext cx="3200400" cy="85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2" name="Rectangle 2"/>
          <p:cNvSpPr>
            <a:spLocks noGrp="1" noChangeArrowheads="1"/>
          </p:cNvSpPr>
          <p:nvPr>
            <p:ph idx="1"/>
          </p:nvPr>
        </p:nvSpPr>
        <p:spPr>
          <a:xfrm>
            <a:off x="1270001" y="6451600"/>
            <a:ext cx="10642599" cy="2768600"/>
          </a:xfrm>
          <a:ln/>
        </p:spPr>
        <p:txBody>
          <a:bodyPr>
            <a:normAutofit fontScale="77500" lnSpcReduction="20000"/>
          </a:bodyPr>
          <a:lstStyle/>
          <a:p>
            <a:pPr marL="0" indent="0" algn="ctr">
              <a:buNone/>
            </a:pPr>
            <a:r>
              <a:rPr lang="en-US" dirty="0"/>
              <a:t>Michael </a:t>
            </a:r>
            <a:r>
              <a:rPr lang="en-US" dirty="0" smtClean="0"/>
              <a:t>Kling*, </a:t>
            </a:r>
            <a:r>
              <a:rPr lang="en-US" dirty="0" err="1" smtClean="0"/>
              <a:t>Sasa</a:t>
            </a:r>
            <a:r>
              <a:rPr lang="en-US" dirty="0" smtClean="0"/>
              <a:t> </a:t>
            </a:r>
            <a:r>
              <a:rPr lang="en-US" dirty="0" err="1"/>
              <a:t>Misailovic</a:t>
            </a:r>
            <a:r>
              <a:rPr lang="en-US" dirty="0" smtClean="0"/>
              <a:t>, </a:t>
            </a:r>
            <a:r>
              <a:rPr lang="en-US" b="1" dirty="0"/>
              <a:t>Michael </a:t>
            </a:r>
            <a:r>
              <a:rPr lang="en-US" b="1" dirty="0" err="1"/>
              <a:t>Carbin</a:t>
            </a:r>
            <a:r>
              <a:rPr lang="en-US" dirty="0"/>
              <a:t>, and Martin </a:t>
            </a:r>
            <a:r>
              <a:rPr lang="en-US" dirty="0" err="1" smtClean="0"/>
              <a:t>Rinard</a:t>
            </a:r>
            <a:endParaRPr lang="en-US" dirty="0" smtClean="0"/>
          </a:p>
          <a:p>
            <a:pPr marL="0" indent="0" algn="ctr">
              <a:buNone/>
            </a:pPr>
            <a:endParaRPr lang="en-US" dirty="0"/>
          </a:p>
          <a:p>
            <a:pPr marL="0" indent="0" algn="ctr">
              <a:buNone/>
            </a:pPr>
            <a:r>
              <a:rPr lang="en-US" dirty="0"/>
              <a:t>Massachusetts Institute of Technology</a:t>
            </a:r>
          </a:p>
          <a:p>
            <a:pPr marL="0" indent="0" algn="ctr">
              <a:buNone/>
            </a:pPr>
            <a:r>
              <a:rPr lang="en-US" dirty="0"/>
              <a:t>Jane Street*</a:t>
            </a:r>
          </a:p>
          <a:p>
            <a:pPr marL="0" indent="0" algn="ctr">
              <a:buNone/>
            </a:pPr>
            <a:endParaRPr lang="en-US" dirty="0" smtClean="0"/>
          </a:p>
        </p:txBody>
      </p:sp>
      <p:sp>
        <p:nvSpPr>
          <p:cNvPr id="2" name="Rectangle 1"/>
          <p:cNvSpPr/>
          <p:nvPr/>
        </p:nvSpPr>
        <p:spPr>
          <a:xfrm>
            <a:off x="863600" y="1447800"/>
            <a:ext cx="5029200" cy="396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11600" y="8213270"/>
            <a:ext cx="3200400" cy="85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3" descr="C:\Users\Michael Carbin\Dropbox\Presentations\OOPSLA12\images\win7-not-respondi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0514" y="3145035"/>
            <a:ext cx="5792136" cy="3315243"/>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sp>
        <p:nvSpPr>
          <p:cNvPr id="11" name="Rectangle 10"/>
          <p:cNvSpPr/>
          <p:nvPr/>
        </p:nvSpPr>
        <p:spPr>
          <a:xfrm>
            <a:off x="3782159" y="4995472"/>
            <a:ext cx="1845399" cy="366037"/>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Rectangle 11"/>
          <p:cNvSpPr/>
          <p:nvPr/>
        </p:nvSpPr>
        <p:spPr>
          <a:xfrm>
            <a:off x="6002039" y="4537205"/>
            <a:ext cx="1587516" cy="345728"/>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nvGrpSpPr>
          <p:cNvPr id="13" name="Group 12"/>
          <p:cNvGrpSpPr/>
          <p:nvPr/>
        </p:nvGrpSpPr>
        <p:grpSpPr>
          <a:xfrm>
            <a:off x="8770584" y="1476371"/>
            <a:ext cx="3958741" cy="4052891"/>
            <a:chOff x="1781707" y="5676900"/>
            <a:chExt cx="3730286" cy="3730286"/>
          </a:xfrm>
        </p:grpSpPr>
        <p:pic>
          <p:nvPicPr>
            <p:cNvPr id="14" name="Picture 9" descr="C:\Users\Michael Carbin\Dropbox\Presentations\OOPSLA12\images\LionIsShit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1707" y="5676900"/>
              <a:ext cx="3730286" cy="3730286"/>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pic>
          <p:nvPicPr>
            <p:cNvPr id="15" name="Picture 2" descr="C:\Users\Michael Carbin\Dropbox\Presentations\OOPSLA12\images\beachball.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92600" y="6913025"/>
              <a:ext cx="381000" cy="381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2400300" y="7200900"/>
              <a:ext cx="1473200" cy="2032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3" name="Group 2"/>
          <p:cNvGrpSpPr/>
          <p:nvPr/>
        </p:nvGrpSpPr>
        <p:grpSpPr>
          <a:xfrm>
            <a:off x="149663" y="1875919"/>
            <a:ext cx="6761701" cy="2479290"/>
            <a:chOff x="149663" y="1875919"/>
            <a:chExt cx="6761701" cy="2479290"/>
          </a:xfrm>
        </p:grpSpPr>
        <p:pic>
          <p:nvPicPr>
            <p:cNvPr id="21" name="Picture 4" descr="C:\Users\Michael Carbin\Dropbox\Presentations\OOPSLA12\images\8nooperadebjoyeither_765x498-1.jpeg"/>
            <p:cNvPicPr>
              <a:picLocks noChangeAspect="1" noChangeArrowheads="1"/>
            </p:cNvPicPr>
            <p:nvPr/>
          </p:nvPicPr>
          <p:blipFill rotWithShape="1">
            <a:blip r:embed="rId7">
              <a:extLst>
                <a:ext uri="{28A0092B-C50C-407E-A947-70E740481C1C}">
                  <a14:useLocalDpi xmlns:a14="http://schemas.microsoft.com/office/drawing/2010/main" val="0"/>
                </a:ext>
              </a:extLst>
            </a:blip>
            <a:srcRect l="34444" t="62617" r="2811" b="2041"/>
            <a:stretch/>
          </p:blipFill>
          <p:spPr bwMode="auto">
            <a:xfrm>
              <a:off x="149663" y="1875919"/>
              <a:ext cx="6761701" cy="247929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3" name="Rectangle 22"/>
            <p:cNvSpPr/>
            <p:nvPr/>
          </p:nvSpPr>
          <p:spPr>
            <a:xfrm>
              <a:off x="4163786" y="3771899"/>
              <a:ext cx="1273628" cy="408215"/>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4" name="Group 3"/>
          <p:cNvGrpSpPr/>
          <p:nvPr/>
        </p:nvGrpSpPr>
        <p:grpSpPr>
          <a:xfrm>
            <a:off x="7638160" y="6468745"/>
            <a:ext cx="5054723" cy="2951415"/>
            <a:chOff x="7638160" y="6468745"/>
            <a:chExt cx="5054723" cy="2951415"/>
          </a:xfrm>
        </p:grpSpPr>
        <p:pic>
          <p:nvPicPr>
            <p:cNvPr id="20" name="Picture 2" descr="C:\Users\Michael Carbin\Dropbox\Presentations\OOPSLA12\images\chrome-unresponsiv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38160" y="6468745"/>
              <a:ext cx="5054723" cy="295141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4" name="Rectangle 23"/>
            <p:cNvSpPr/>
            <p:nvPr/>
          </p:nvSpPr>
          <p:spPr>
            <a:xfrm>
              <a:off x="9093200" y="8980714"/>
              <a:ext cx="1193800" cy="376804"/>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5" name="Group 4"/>
          <p:cNvGrpSpPr/>
          <p:nvPr/>
        </p:nvGrpSpPr>
        <p:grpSpPr>
          <a:xfrm>
            <a:off x="3911600" y="5867400"/>
            <a:ext cx="4995665" cy="1856796"/>
            <a:chOff x="3782159" y="6468745"/>
            <a:chExt cx="4995665" cy="1856796"/>
          </a:xfrm>
        </p:grpSpPr>
        <p:pic>
          <p:nvPicPr>
            <p:cNvPr id="22" name="Picture 3" descr="C:\Users\Michael Carbin\Dropbox\Presentations\OOPSLA12\images\error1.jpe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82159" y="6468745"/>
              <a:ext cx="4995665" cy="1856796"/>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4672201" y="7337639"/>
              <a:ext cx="1883088" cy="188402"/>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17" name="Group 16"/>
          <p:cNvGrpSpPr/>
          <p:nvPr/>
        </p:nvGrpSpPr>
        <p:grpSpPr>
          <a:xfrm>
            <a:off x="158130" y="4917728"/>
            <a:ext cx="3886200" cy="4392894"/>
            <a:chOff x="7658100" y="3670234"/>
            <a:chExt cx="3962400" cy="4695892"/>
          </a:xfrm>
        </p:grpSpPr>
        <p:pic>
          <p:nvPicPr>
            <p:cNvPr id="18" name="Picture 7" descr="C:\Users\Michael Carbin\Dropbox\Presentations\OOPSLA12\images\android_23_app_not_responding.png"/>
            <p:cNvPicPr>
              <a:picLocks noChangeAspect="1" noChangeArrowheads="1"/>
            </p:cNvPicPr>
            <p:nvPr/>
          </p:nvPicPr>
          <p:blipFill rotWithShape="1">
            <a:blip r:embed="rId10">
              <a:extLst>
                <a:ext uri="{28A0092B-C50C-407E-A947-70E740481C1C}">
                  <a14:useLocalDpi xmlns:a14="http://schemas.microsoft.com/office/drawing/2010/main" val="0"/>
                </a:ext>
              </a:extLst>
            </a:blip>
            <a:srcRect l="1" t="14294" r="1" b="14568"/>
            <a:stretch/>
          </p:blipFill>
          <p:spPr bwMode="auto">
            <a:xfrm>
              <a:off x="7658100" y="3670234"/>
              <a:ext cx="3962400" cy="4695892"/>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sp>
          <p:nvSpPr>
            <p:cNvPr id="19" name="Rectangle 18"/>
            <p:cNvSpPr/>
            <p:nvPr/>
          </p:nvSpPr>
          <p:spPr>
            <a:xfrm>
              <a:off x="7899400" y="6677306"/>
              <a:ext cx="1676400" cy="5334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414157849"/>
      </p:ext>
    </p:extLst>
  </p:cSld>
  <p:clrMapOvr>
    <a:masterClrMapping/>
  </p:clrMapOvr>
  <mc:AlternateContent xmlns:mc="http://schemas.openxmlformats.org/markup-compatibility/2006" xmlns:p14="http://schemas.microsoft.com/office/powerpoint/2010/main">
    <mc:Choice Requires="p14">
      <p:transition spd="slow" p14:dur="2000" advTm="15413"/>
    </mc:Choice>
    <mc:Fallback xmlns="">
      <p:transition xmlns:p14="http://schemas.microsoft.com/office/powerpoint/2010/main" spd="slow" advTm="1541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500"/>
                                  </p:stCondLst>
                                  <p:childTnLst>
                                    <p:set>
                                      <p:cBhvr>
                                        <p:cTn id="15" dur="1" fill="hold">
                                          <p:stCondLst>
                                            <p:cond delay="0"/>
                                          </p:stCondLst>
                                        </p:cTn>
                                        <p:tgtEl>
                                          <p:spTgt spid="13"/>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nodeType="afterEffect">
                                  <p:stCondLst>
                                    <p:cond delay="500"/>
                                  </p:stCondLst>
                                  <p:childTnLst>
                                    <p:set>
                                      <p:cBhvr>
                                        <p:cTn id="18" dur="1" fill="hold">
                                          <p:stCondLst>
                                            <p:cond delay="0"/>
                                          </p:stCondLst>
                                        </p:cTn>
                                        <p:tgtEl>
                                          <p:spTgt spid="4"/>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nodeType="afterEffect">
                                  <p:stCondLst>
                                    <p:cond delay="500"/>
                                  </p:stCondLst>
                                  <p:childTnLst>
                                    <p:set>
                                      <p:cBhvr>
                                        <p:cTn id="21" dur="1" fill="hold">
                                          <p:stCondLst>
                                            <p:cond delay="0"/>
                                          </p:stCondLst>
                                        </p:cTn>
                                        <p:tgtEl>
                                          <p:spTgt spid="5"/>
                                        </p:tgtEl>
                                        <p:attrNameLst>
                                          <p:attrName>style.visibility</p:attrName>
                                        </p:attrNameLst>
                                      </p:cBhvr>
                                      <p:to>
                                        <p:strVal val="visible"/>
                                      </p:to>
                                    </p:set>
                                  </p:childTnLst>
                                </p:cTn>
                              </p:par>
                            </p:childTnLst>
                          </p:cTn>
                        </p:par>
                        <p:par>
                          <p:cTn id="22" fill="hold">
                            <p:stCondLst>
                              <p:cond delay="1500"/>
                            </p:stCondLst>
                            <p:childTnLst>
                              <p:par>
                                <p:cTn id="23" presetID="1" presetClass="entr" presetSubtype="0" fill="hold" nodeType="afterEffect">
                                  <p:stCondLst>
                                    <p:cond delay="50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ln/>
        </p:spPr>
        <p:txBody>
          <a:bodyPr>
            <a:normAutofit/>
          </a:bodyPr>
          <a:lstStyle/>
          <a:p>
            <a:r>
              <a:rPr lang="en-US" sz="5900" dirty="0" smtClean="0"/>
              <a:t>Takeaway</a:t>
            </a:r>
            <a:endParaRPr lang="en-US" sz="5900" dirty="0"/>
          </a:p>
        </p:txBody>
      </p:sp>
      <p:sp>
        <p:nvSpPr>
          <p:cNvPr id="15362" name="Rectangle 2"/>
          <p:cNvSpPr>
            <a:spLocks noGrp="1" noChangeArrowheads="1"/>
          </p:cNvSpPr>
          <p:nvPr>
            <p:ph idx="1"/>
          </p:nvPr>
        </p:nvSpPr>
        <p:spPr>
          <a:ln/>
        </p:spPr>
        <p:txBody>
          <a:bodyPr>
            <a:normAutofit/>
          </a:bodyPr>
          <a:lstStyle/>
          <a:p>
            <a:pPr marL="0" indent="0" algn="ctr">
              <a:buNone/>
            </a:pPr>
            <a:endParaRPr lang="en-US" dirty="0" smtClean="0"/>
          </a:p>
        </p:txBody>
      </p:sp>
      <p:sp>
        <p:nvSpPr>
          <p:cNvPr id="7" name="Rectangle 6"/>
          <p:cNvSpPr/>
          <p:nvPr/>
        </p:nvSpPr>
        <p:spPr>
          <a:xfrm>
            <a:off x="3911600" y="8213270"/>
            <a:ext cx="3200400" cy="8545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3" descr="C:\Users\Michael Carbin\Dropbox\Presentations\OOPSLA12\images\win7-not-respondi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0514" y="3145035"/>
            <a:ext cx="5792136" cy="3315243"/>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sp>
        <p:nvSpPr>
          <p:cNvPr id="11" name="Rectangle 10"/>
          <p:cNvSpPr/>
          <p:nvPr/>
        </p:nvSpPr>
        <p:spPr>
          <a:xfrm>
            <a:off x="3782159" y="4960677"/>
            <a:ext cx="1845399" cy="366037"/>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Rectangle 11"/>
          <p:cNvSpPr/>
          <p:nvPr/>
        </p:nvSpPr>
        <p:spPr>
          <a:xfrm>
            <a:off x="6002039" y="4537207"/>
            <a:ext cx="1587516" cy="345728"/>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nvGrpSpPr>
          <p:cNvPr id="13" name="Group 12"/>
          <p:cNvGrpSpPr/>
          <p:nvPr/>
        </p:nvGrpSpPr>
        <p:grpSpPr>
          <a:xfrm>
            <a:off x="8797642" y="1814509"/>
            <a:ext cx="3958741" cy="4052891"/>
            <a:chOff x="1781707" y="5676900"/>
            <a:chExt cx="3730286" cy="3730286"/>
          </a:xfrm>
        </p:grpSpPr>
        <p:pic>
          <p:nvPicPr>
            <p:cNvPr id="14" name="Picture 9" descr="C:\Users\Michael Carbin\Dropbox\Presentations\OOPSLA12\images\LionIsShit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1707" y="5676900"/>
              <a:ext cx="3730286" cy="3730286"/>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pic>
          <p:nvPicPr>
            <p:cNvPr id="15" name="Picture 2" descr="C:\Users\Michael Carbin\Dropbox\Presentations\OOPSLA12\images\beachball.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92600" y="6913025"/>
              <a:ext cx="381000" cy="381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6" name="Rectangle 15"/>
            <p:cNvSpPr/>
            <p:nvPr/>
          </p:nvSpPr>
          <p:spPr>
            <a:xfrm>
              <a:off x="2400300" y="7200900"/>
              <a:ext cx="1473200" cy="2032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3" name="Group 2"/>
          <p:cNvGrpSpPr/>
          <p:nvPr/>
        </p:nvGrpSpPr>
        <p:grpSpPr>
          <a:xfrm>
            <a:off x="149663" y="1875919"/>
            <a:ext cx="6761701" cy="2479290"/>
            <a:chOff x="149663" y="1875919"/>
            <a:chExt cx="6761701" cy="2479290"/>
          </a:xfrm>
        </p:grpSpPr>
        <p:pic>
          <p:nvPicPr>
            <p:cNvPr id="21" name="Picture 4" descr="C:\Users\Michael Carbin\Dropbox\Presentations\OOPSLA12\images\8nooperadebjoyeither_765x498-1.jpeg"/>
            <p:cNvPicPr>
              <a:picLocks noChangeAspect="1" noChangeArrowheads="1"/>
            </p:cNvPicPr>
            <p:nvPr/>
          </p:nvPicPr>
          <p:blipFill rotWithShape="1">
            <a:blip r:embed="rId7">
              <a:extLst>
                <a:ext uri="{28A0092B-C50C-407E-A947-70E740481C1C}">
                  <a14:useLocalDpi xmlns:a14="http://schemas.microsoft.com/office/drawing/2010/main" val="0"/>
                </a:ext>
              </a:extLst>
            </a:blip>
            <a:srcRect l="34444" t="62617" r="2811" b="2041"/>
            <a:stretch/>
          </p:blipFill>
          <p:spPr bwMode="auto">
            <a:xfrm>
              <a:off x="149663" y="1875919"/>
              <a:ext cx="6761701" cy="247929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3" name="Rectangle 22"/>
            <p:cNvSpPr/>
            <p:nvPr/>
          </p:nvSpPr>
          <p:spPr>
            <a:xfrm>
              <a:off x="4163786" y="3771899"/>
              <a:ext cx="1273628" cy="408215"/>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4" name="Group 3"/>
          <p:cNvGrpSpPr/>
          <p:nvPr/>
        </p:nvGrpSpPr>
        <p:grpSpPr>
          <a:xfrm>
            <a:off x="7638160" y="6468745"/>
            <a:ext cx="5054723" cy="2951415"/>
            <a:chOff x="7638160" y="6468745"/>
            <a:chExt cx="5054723" cy="2951415"/>
          </a:xfrm>
        </p:grpSpPr>
        <p:pic>
          <p:nvPicPr>
            <p:cNvPr id="20" name="Picture 2" descr="C:\Users\Michael Carbin\Dropbox\Presentations\OOPSLA12\images\chrome-unresponsiv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38160" y="6468745"/>
              <a:ext cx="5054723" cy="295141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4" name="Rectangle 23"/>
            <p:cNvSpPr/>
            <p:nvPr/>
          </p:nvSpPr>
          <p:spPr>
            <a:xfrm>
              <a:off x="9093200" y="8980714"/>
              <a:ext cx="1193800" cy="376804"/>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5" name="Group 4"/>
          <p:cNvGrpSpPr/>
          <p:nvPr/>
        </p:nvGrpSpPr>
        <p:grpSpPr>
          <a:xfrm>
            <a:off x="3911600" y="5867400"/>
            <a:ext cx="4995665" cy="1856796"/>
            <a:chOff x="3782159" y="6468745"/>
            <a:chExt cx="4995665" cy="1856796"/>
          </a:xfrm>
        </p:grpSpPr>
        <p:pic>
          <p:nvPicPr>
            <p:cNvPr id="22" name="Picture 3" descr="C:\Users\Michael Carbin\Dropbox\Presentations\OOPSLA12\images\error1.jpe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82159" y="6468745"/>
              <a:ext cx="4995665" cy="1856796"/>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4672201" y="7337639"/>
              <a:ext cx="1883088" cy="188402"/>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cxnSp>
        <p:nvCxnSpPr>
          <p:cNvPr id="8" name="Straight Connector 7"/>
          <p:cNvCxnSpPr>
            <a:stCxn id="23" idx="1"/>
            <a:endCxn id="23" idx="3"/>
          </p:cNvCxnSpPr>
          <p:nvPr/>
        </p:nvCxnSpPr>
        <p:spPr>
          <a:xfrm>
            <a:off x="4163786" y="3976007"/>
            <a:ext cx="1273628"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6" idx="1"/>
            <a:endCxn id="16" idx="3"/>
          </p:cNvCxnSpPr>
          <p:nvPr/>
        </p:nvCxnSpPr>
        <p:spPr>
          <a:xfrm>
            <a:off x="9454120" y="3580696"/>
            <a:ext cx="1563424"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a:stCxn id="12" idx="3"/>
            <a:endCxn id="12" idx="1"/>
          </p:cNvCxnSpPr>
          <p:nvPr/>
        </p:nvCxnSpPr>
        <p:spPr>
          <a:xfrm flipH="1">
            <a:off x="6002039" y="4710071"/>
            <a:ext cx="1587516"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a:stCxn id="11" idx="3"/>
            <a:endCxn id="11" idx="1"/>
          </p:cNvCxnSpPr>
          <p:nvPr/>
        </p:nvCxnSpPr>
        <p:spPr>
          <a:xfrm flipH="1">
            <a:off x="3782159" y="5143696"/>
            <a:ext cx="1845399"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grpSp>
        <p:nvGrpSpPr>
          <p:cNvPr id="17" name="Group 16"/>
          <p:cNvGrpSpPr/>
          <p:nvPr/>
        </p:nvGrpSpPr>
        <p:grpSpPr>
          <a:xfrm>
            <a:off x="158130" y="4917728"/>
            <a:ext cx="3886200" cy="4392894"/>
            <a:chOff x="7658100" y="3670234"/>
            <a:chExt cx="3962400" cy="4695892"/>
          </a:xfrm>
        </p:grpSpPr>
        <p:pic>
          <p:nvPicPr>
            <p:cNvPr id="18" name="Picture 7" descr="C:\Users\Michael Carbin\Dropbox\Presentations\OOPSLA12\images\android_23_app_not_responding.png"/>
            <p:cNvPicPr>
              <a:picLocks noChangeAspect="1" noChangeArrowheads="1"/>
            </p:cNvPicPr>
            <p:nvPr/>
          </p:nvPicPr>
          <p:blipFill rotWithShape="1">
            <a:blip r:embed="rId10">
              <a:extLst>
                <a:ext uri="{28A0092B-C50C-407E-A947-70E740481C1C}">
                  <a14:useLocalDpi xmlns:a14="http://schemas.microsoft.com/office/drawing/2010/main" val="0"/>
                </a:ext>
              </a:extLst>
            </a:blip>
            <a:srcRect l="1" t="14294" r="1" b="14568"/>
            <a:stretch/>
          </p:blipFill>
          <p:spPr bwMode="auto">
            <a:xfrm>
              <a:off x="7658100" y="3670234"/>
              <a:ext cx="3962400" cy="4695892"/>
            </a:xfrm>
            <a:prstGeom prst="rect">
              <a:avLst/>
            </a:prstGeom>
            <a:ln>
              <a:noFill/>
            </a:ln>
            <a:effectLst>
              <a:outerShdw blurRad="292100" dist="139700" dir="2700000" algn="tl" rotWithShape="0">
                <a:srgbClr val="333333">
                  <a:alpha val="65000"/>
                </a:srgbClr>
              </a:outerShdw>
              <a:softEdge rad="31750"/>
            </a:effectLst>
            <a:extLst>
              <a:ext uri="{909E8E84-426E-40dd-AFC4-6F175D3DCCD1}">
                <a14:hiddenFill xmlns:a14="http://schemas.microsoft.com/office/drawing/2010/main">
                  <a:solidFill>
                    <a:srgbClr val="FFFFFF"/>
                  </a:solidFill>
                </a14:hiddenFill>
              </a:ext>
            </a:extLst>
          </p:spPr>
        </p:pic>
        <p:sp>
          <p:nvSpPr>
            <p:cNvPr id="19" name="Rectangle 18"/>
            <p:cNvSpPr/>
            <p:nvPr/>
          </p:nvSpPr>
          <p:spPr>
            <a:xfrm>
              <a:off x="7899400" y="6677306"/>
              <a:ext cx="1676400" cy="5334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cxnSp>
        <p:nvCxnSpPr>
          <p:cNvPr id="64" name="Straight Connector 63"/>
          <p:cNvCxnSpPr>
            <a:stCxn id="19" idx="3"/>
            <a:endCxn id="19" idx="1"/>
          </p:cNvCxnSpPr>
          <p:nvPr/>
        </p:nvCxnSpPr>
        <p:spPr>
          <a:xfrm flipH="1">
            <a:off x="394790" y="7980264"/>
            <a:ext cx="1644162"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24" idx="3"/>
            <a:endCxn id="24" idx="1"/>
          </p:cNvCxnSpPr>
          <p:nvPr/>
        </p:nvCxnSpPr>
        <p:spPr>
          <a:xfrm flipH="1">
            <a:off x="9093200" y="9169116"/>
            <a:ext cx="1193800"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25" idx="3"/>
            <a:endCxn id="25" idx="1"/>
          </p:cNvCxnSpPr>
          <p:nvPr/>
        </p:nvCxnSpPr>
        <p:spPr>
          <a:xfrm flipH="1">
            <a:off x="4801642" y="6830495"/>
            <a:ext cx="1883088" cy="0"/>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445212145"/>
      </p:ext>
    </p:extLst>
  </p:cSld>
  <p:clrMapOvr>
    <a:masterClrMapping/>
  </p:clrMapOvr>
  <mc:AlternateContent xmlns:mc="http://schemas.openxmlformats.org/markup-compatibility/2006" xmlns:p14="http://schemas.microsoft.com/office/powerpoint/2010/main">
    <mc:Choice Requires="p14">
      <p:transition spd="slow" p14:dur="2000" advTm="17585"/>
    </mc:Choice>
    <mc:Fallback xmlns="">
      <p:transition xmlns:p14="http://schemas.microsoft.com/office/powerpoint/2010/main" spd="slow" advTm="1758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13"/>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1092200" y="2819400"/>
            <a:ext cx="10820400" cy="636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nchor="ctr"/>
          <a:lstStyle/>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From: "Armando Solar-</a:t>
            </a:r>
            <a:r>
              <a:rPr lang="en-US" sz="2400" dirty="0" err="1">
                <a:solidFill>
                  <a:schemeClr val="tx1"/>
                </a:solidFill>
                <a:latin typeface="Helvetica" charset="0"/>
                <a:cs typeface="Helvetica" charset="0"/>
                <a:sym typeface="Helvetica" charset="0"/>
              </a:rPr>
              <a:t>Lezama</a:t>
            </a:r>
            <a:r>
              <a:rPr lang="en-US" sz="2400" dirty="0">
                <a:solidFill>
                  <a:schemeClr val="tx1"/>
                </a:solidFill>
                <a:latin typeface="Helvetica" charset="0"/>
                <a:cs typeface="Helvetica" charset="0"/>
                <a:sym typeface="Helvetica" charset="0"/>
              </a:rPr>
              <a:t>" &lt;asolar@csail.mit.edu&gt; </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To: "Martin </a:t>
            </a:r>
            <a:r>
              <a:rPr lang="en-US" sz="2400" dirty="0" err="1">
                <a:solidFill>
                  <a:schemeClr val="tx1"/>
                </a:solidFill>
                <a:latin typeface="Helvetica" charset="0"/>
                <a:cs typeface="Helvetica" charset="0"/>
                <a:sym typeface="Helvetica" charset="0"/>
              </a:rPr>
              <a:t>Rinard</a:t>
            </a:r>
            <a:r>
              <a:rPr lang="en-US" sz="2400" dirty="0">
                <a:solidFill>
                  <a:schemeClr val="tx1"/>
                </a:solidFill>
                <a:latin typeface="Helvetica" charset="0"/>
                <a:cs typeface="Helvetica" charset="0"/>
                <a:sym typeface="Helvetica" charset="0"/>
              </a:rPr>
              <a:t>" </a:t>
            </a:r>
            <a:r>
              <a:rPr lang="en-US" sz="2400" dirty="0" smtClean="0">
                <a:solidFill>
                  <a:schemeClr val="tx1"/>
                </a:solidFill>
                <a:latin typeface="Helvetica" charset="0"/>
                <a:cs typeface="Helvetica" charset="0"/>
                <a:sym typeface="Helvetica" charset="0"/>
              </a:rPr>
              <a:t>&lt;</a:t>
            </a:r>
            <a:r>
              <a:rPr lang="en-US" sz="2400" dirty="0" err="1" smtClean="0">
                <a:solidFill>
                  <a:schemeClr val="tx1"/>
                </a:solidFill>
                <a:latin typeface="Helvetica" charset="0"/>
                <a:cs typeface="Helvetica" charset="0"/>
                <a:sym typeface="Helvetica" charset="0"/>
              </a:rPr>
              <a:t>rinard@csail.mit.edu</a:t>
            </a:r>
            <a:r>
              <a:rPr lang="en-US" sz="2400" dirty="0" smtClean="0">
                <a:solidFill>
                  <a:schemeClr val="tx1"/>
                </a:solidFill>
                <a:latin typeface="Helvetica" charset="0"/>
                <a:cs typeface="Helvetica" charset="0"/>
                <a:sym typeface="Helvetica" charset="0"/>
              </a:rPr>
              <a:t>&gt; </a:t>
            </a:r>
            <a:endParaRPr lang="en-US" sz="2400" dirty="0">
              <a:solidFill>
                <a:schemeClr val="tx1"/>
              </a:solidFill>
              <a:latin typeface="Helvetica" charset="0"/>
              <a:cs typeface="Helvetica" charset="0"/>
              <a:sym typeface="Helvetica" charset="0"/>
            </a:endParaRP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Subject: Thanks</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endParaRPr lang="en-US" sz="2400" dirty="0">
              <a:solidFill>
                <a:schemeClr val="tx1"/>
              </a:solidFill>
              <a:latin typeface="Helvetica" charset="0"/>
              <a:cs typeface="Helvetica" charset="0"/>
              <a:sym typeface="Helvetica" charset="0"/>
              <a:hlinkClick r:id="rId2"/>
            </a:endParaRP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I was writing a document in Word this morning, and after about an hour of unsaved work, Word went into an infinite loop that made the application completely frozen. </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endParaRPr lang="en-US" sz="2400" dirty="0">
              <a:solidFill>
                <a:schemeClr val="tx1"/>
              </a:solidFill>
              <a:latin typeface="Helvetica" charset="0"/>
              <a:cs typeface="Helvetica" charset="0"/>
              <a:sym typeface="Helvetica" charset="0"/>
            </a:endParaRP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So, having listened to your talks too many times, I got my debugger, paused the program, changed the program counter to a point a few instructions past the end of the loop, and let it keep running from there. </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endParaRPr lang="en-US" sz="2400" dirty="0">
              <a:solidFill>
                <a:schemeClr val="tx1"/>
              </a:solidFill>
              <a:latin typeface="Helvetica" charset="0"/>
              <a:cs typeface="Helvetica" charset="0"/>
              <a:sym typeface="Helvetica" charset="0"/>
            </a:endParaRP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Word went back to working as if nothing had ever happened. I was able to finish my document, save it, and close Word without problems.</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endParaRPr lang="en-US" sz="2400" dirty="0">
              <a:solidFill>
                <a:schemeClr val="tx1"/>
              </a:solidFill>
              <a:latin typeface="Helvetica" charset="0"/>
              <a:cs typeface="Helvetica" charset="0"/>
              <a:sym typeface="Helvetica" charset="0"/>
            </a:endParaRP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So thanks, </a:t>
            </a:r>
          </a:p>
          <a:p>
            <a:pPr algn="l">
              <a:tabLst>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 pos="3200236" algn="l"/>
                <a:tab pos="3555819" algn="l"/>
                <a:tab pos="3911400" algn="l"/>
                <a:tab pos="4266981" algn="l"/>
                <a:tab pos="355581" algn="l"/>
                <a:tab pos="711164" algn="l"/>
                <a:tab pos="1066745" algn="l"/>
                <a:tab pos="1422327" algn="l"/>
                <a:tab pos="1777909" algn="l"/>
                <a:tab pos="2133491" algn="l"/>
                <a:tab pos="2489073" algn="l"/>
                <a:tab pos="2844655" algn="l"/>
              </a:tabLst>
            </a:pPr>
            <a:r>
              <a:rPr lang="en-US" sz="2400" dirty="0">
                <a:solidFill>
                  <a:schemeClr val="tx1"/>
                </a:solidFill>
                <a:latin typeface="Helvetica" charset="0"/>
                <a:cs typeface="Helvetica" charset="0"/>
                <a:sym typeface="Helvetica" charset="0"/>
              </a:rPr>
              <a:t>Armando.</a:t>
            </a:r>
          </a:p>
        </p:txBody>
      </p:sp>
      <p:sp>
        <p:nvSpPr>
          <p:cNvPr id="3" name="Rectangle 1"/>
          <p:cNvSpPr>
            <a:spLocks noGrp="1" noChangeArrowheads="1"/>
          </p:cNvSpPr>
          <p:nvPr>
            <p:ph type="title"/>
          </p:nvPr>
        </p:nvSpPr>
        <p:spPr>
          <a:ln/>
        </p:spPr>
        <p:txBody>
          <a:bodyPr/>
          <a:lstStyle/>
          <a:p>
            <a:r>
              <a:rPr lang="en-US" dirty="0" smtClean="0"/>
              <a:t>The End</a:t>
            </a:r>
            <a:endParaRPr lang="en-US" dirty="0"/>
          </a:p>
        </p:txBody>
      </p:sp>
    </p:spTree>
    <p:extLst>
      <p:ext uri="{BB962C8B-B14F-4D97-AF65-F5344CB8AC3E}">
        <p14:creationId xmlns:p14="http://schemas.microsoft.com/office/powerpoint/2010/main" val="3247146492"/>
      </p:ext>
    </p:extLst>
  </p:cSld>
  <p:clrMapOvr>
    <a:masterClrMapping/>
  </p:clrMapOvr>
  <p:transition xmlns:p14="http://schemas.microsoft.com/office/powerpoint/2010/main" advTm="10949"/>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1"/>
          <p:cNvSpPr>
            <a:spLocks noGrp="1" noChangeArrowheads="1"/>
          </p:cNvSpPr>
          <p:nvPr>
            <p:ph type="ctrTitle"/>
          </p:nvPr>
        </p:nvSpPr>
        <p:spPr>
          <a:xfrm>
            <a:off x="975360" y="3831449"/>
            <a:ext cx="11054080" cy="2090702"/>
          </a:xfrm>
          <a:ln/>
        </p:spPr>
        <p:txBody>
          <a:bodyPr/>
          <a:lstStyle/>
          <a:p>
            <a:r>
              <a:rPr lang="en-US" dirty="0" smtClean="0"/>
              <a:t>Backup Slides</a:t>
            </a:r>
            <a:endParaRPr lang="en-US" dirty="0"/>
          </a:p>
        </p:txBody>
      </p:sp>
    </p:spTree>
    <p:extLst>
      <p:ext uri="{BB962C8B-B14F-4D97-AF65-F5344CB8AC3E}">
        <p14:creationId xmlns:p14="http://schemas.microsoft.com/office/powerpoint/2010/main" val="3362560754"/>
      </p:ext>
    </p:extLst>
  </p:cSld>
  <p:clrMapOvr>
    <a:masterClrMapping/>
  </p:clrMapOvr>
  <mc:AlternateContent xmlns:mc="http://schemas.openxmlformats.org/markup-compatibility/2006" xmlns:p14="http://schemas.microsoft.com/office/powerpoint/2010/main">
    <mc:Choice Requires="p14">
      <p:transition spd="slow" p14:dur="2000" advTm="6777"/>
    </mc:Choice>
    <mc:Fallback xmlns="">
      <p:transition spd="slow" advTm="6777"/>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Michael Carbin\Dropbox\Presentations\OOPSLA12\Untitled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0" y="2209798"/>
            <a:ext cx="8229600" cy="6743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93838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Users\Michael Carbin\Dropbox\Presentations\OOPSLA12\checkpoint 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9017000" cy="6796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2606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C:\Users\Michael Carbin\Dropbox\Presentations\OOPSLA12\length 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0" y="1600200"/>
            <a:ext cx="8686800" cy="7365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121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a:xfrm>
            <a:off x="635000" y="3684496"/>
            <a:ext cx="11704320" cy="1625600"/>
          </a:xfrm>
          <a:prstGeom prst="rect">
            <a:avLst/>
          </a:prstGeom>
          <a:ln/>
          <a:effectLst/>
        </p:spPr>
        <p:txBody>
          <a:bodyPr vert="horz" lIns="130039" tIns="65020" rIns="130039" bIns="65020" rtlCol="0" anchor="ctr">
            <a:normAutofit/>
          </a:bodyPr>
          <a:lstStyle>
            <a:lvl1pPr algn="ctr" defTabSz="1300393" rtl="0" eaLnBrk="1" latinLnBrk="0" hangingPunct="1">
              <a:spcBef>
                <a:spcPct val="0"/>
              </a:spcBef>
              <a:buNone/>
              <a:defRPr sz="6300" b="1" i="0" kern="1200" baseline="0">
                <a:solidFill>
                  <a:schemeClr val="tx1"/>
                </a:solidFill>
                <a:latin typeface="+mj-lt"/>
                <a:ea typeface="+mj-ea"/>
                <a:cs typeface="+mj-cs"/>
              </a:defRPr>
            </a:lvl1pPr>
          </a:lstStyle>
          <a:p>
            <a:r>
              <a:rPr lang="en-US" sz="9600" dirty="0"/>
              <a:t>B</a:t>
            </a:r>
            <a:r>
              <a:rPr lang="en-US" sz="9600" dirty="0" smtClean="0"/>
              <a:t>   </a:t>
            </a:r>
            <a:r>
              <a:rPr lang="en-US" sz="9600" dirty="0" err="1" smtClean="0"/>
              <a:t>lt</a:t>
            </a:r>
            <a:endParaRPr lang="en-US" sz="9600" dirty="0"/>
          </a:p>
        </p:txBody>
      </p:sp>
      <p:pic>
        <p:nvPicPr>
          <p:cNvPr id="13" name="Picture 4" descr="C:\Users\Michael Carbin\Downloads\6a00d8341c5af653ef01156ea9b96c970c-320w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7100" y="4218644"/>
            <a:ext cx="914400" cy="929149"/>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1231900" y="6705600"/>
            <a:ext cx="10744200" cy="1063605"/>
          </a:xfrm>
          <a:prstGeom prst="roundRect">
            <a:avLst/>
          </a:prstGeom>
          <a:solidFill>
            <a:schemeClr val="bg1">
              <a:lumMod val="85000"/>
            </a:schemeClr>
          </a:solidFill>
        </p:spPr>
        <p:style>
          <a:lnRef idx="3">
            <a:schemeClr val="lt1"/>
          </a:lnRef>
          <a:fillRef idx="1">
            <a:schemeClr val="accent6"/>
          </a:fillRef>
          <a:effectRef idx="1">
            <a:schemeClr val="accent6"/>
          </a:effectRef>
          <a:fontRef idx="minor">
            <a:schemeClr val="lt1"/>
          </a:fontRef>
        </p:style>
        <p:txBody>
          <a:bodyPr rtlCol="0" anchor="ctr"/>
          <a:lstStyle/>
          <a:p>
            <a:pPr marL="0" indent="0">
              <a:buNone/>
            </a:pPr>
            <a:r>
              <a:rPr lang="en-US" sz="4000" dirty="0" smtClean="0">
                <a:solidFill>
                  <a:schemeClr val="tx1"/>
                </a:solidFill>
              </a:rPr>
              <a:t>Coerce program to continue executing.</a:t>
            </a:r>
          </a:p>
          <a:p>
            <a:pPr marL="0" indent="0">
              <a:buNone/>
            </a:pPr>
            <a:r>
              <a:rPr lang="en-US" sz="4000" dirty="0" smtClean="0">
                <a:solidFill>
                  <a:schemeClr val="tx1"/>
                </a:solidFill>
              </a:rPr>
              <a:t>Program </a:t>
            </a:r>
            <a:r>
              <a:rPr lang="en-US" sz="4000" dirty="0">
                <a:solidFill>
                  <a:schemeClr val="tx1"/>
                </a:solidFill>
              </a:rPr>
              <a:t>produces output. </a:t>
            </a:r>
            <a:r>
              <a:rPr lang="en-US" sz="4000" dirty="0" smtClean="0">
                <a:solidFill>
                  <a:schemeClr val="tx1"/>
                </a:solidFill>
              </a:rPr>
              <a:t> You don’t lose </a:t>
            </a:r>
            <a:r>
              <a:rPr lang="en-US" sz="4000" dirty="0">
                <a:solidFill>
                  <a:schemeClr val="tx1"/>
                </a:solidFill>
              </a:rPr>
              <a:t>work</a:t>
            </a:r>
          </a:p>
        </p:txBody>
      </p:sp>
      <p:sp>
        <p:nvSpPr>
          <p:cNvPr id="9" name="Rounded Rectangle 8"/>
          <p:cNvSpPr/>
          <p:nvPr/>
        </p:nvSpPr>
        <p:spPr>
          <a:xfrm>
            <a:off x="2463800" y="10058400"/>
            <a:ext cx="10744200" cy="1063605"/>
          </a:xfrm>
          <a:prstGeom prst="roundRect">
            <a:avLst/>
          </a:prstGeom>
          <a:solidFill>
            <a:schemeClr val="bg1">
              <a:lumMod val="85000"/>
            </a:schemeClr>
          </a:solidFill>
        </p:spPr>
        <p:style>
          <a:lnRef idx="3">
            <a:schemeClr val="lt1"/>
          </a:lnRef>
          <a:fillRef idx="1">
            <a:schemeClr val="accent6"/>
          </a:fillRef>
          <a:effectRef idx="1">
            <a:schemeClr val="accent6"/>
          </a:effectRef>
          <a:fontRef idx="minor">
            <a:schemeClr val="lt1"/>
          </a:fontRef>
        </p:style>
        <p:txBody>
          <a:bodyPr rtlCol="0" anchor="ctr"/>
          <a:lstStyle/>
          <a:p>
            <a:pPr marL="0" indent="0">
              <a:buNone/>
            </a:pPr>
            <a:r>
              <a:rPr lang="en-US" sz="4000" dirty="0" smtClean="0">
                <a:solidFill>
                  <a:schemeClr val="tx1"/>
                </a:solidFill>
              </a:rPr>
              <a:t>Automatically detects and escapes infinite loops</a:t>
            </a:r>
            <a:endParaRPr lang="en-US" sz="4000" dirty="0">
              <a:solidFill>
                <a:schemeClr val="tx1"/>
              </a:solidFill>
            </a:endParaRPr>
          </a:p>
        </p:txBody>
      </p:sp>
    </p:spTree>
    <p:custDataLst>
      <p:tags r:id="rId1"/>
    </p:custDataLst>
    <p:extLst>
      <p:ext uri="{BB962C8B-B14F-4D97-AF65-F5344CB8AC3E}">
        <p14:creationId xmlns:p14="http://schemas.microsoft.com/office/powerpoint/2010/main" val="558396819"/>
      </p:ext>
    </p:extLst>
  </p:cSld>
  <p:clrMapOvr>
    <a:masterClrMapping/>
  </p:clrMapOvr>
  <mc:AlternateContent xmlns:mc="http://schemas.openxmlformats.org/markup-compatibility/2006" xmlns:p14="http://schemas.microsoft.com/office/powerpoint/2010/main">
    <mc:Choice Requires="p14">
      <p:transition spd="med" p14:dur="700" advTm="11447">
        <p:fade/>
      </p:transition>
    </mc:Choice>
    <mc:Fallback xmlns="">
      <p:transition xmlns:p14="http://schemas.microsoft.com/office/powerpoint/2010/main" spd="med" advTm="11447">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Approach</a:t>
            </a:r>
            <a:endParaRPr lang="en-US" dirty="0"/>
          </a:p>
        </p:txBody>
      </p:sp>
      <p:sp>
        <p:nvSpPr>
          <p:cNvPr id="13" name="Content Placeholder 2"/>
          <p:cNvSpPr>
            <a:spLocks noGrp="1"/>
          </p:cNvSpPr>
          <p:nvPr>
            <p:ph idx="1"/>
          </p:nvPr>
        </p:nvSpPr>
        <p:spPr>
          <a:xfrm>
            <a:off x="650240" y="2275842"/>
            <a:ext cx="11704320" cy="6436925"/>
          </a:xfrm>
        </p:spPr>
        <p:txBody>
          <a:bodyPr/>
          <a:lstStyle/>
          <a:p>
            <a:pPr marL="0" indent="0">
              <a:buNone/>
            </a:pPr>
            <a:r>
              <a:rPr lang="en-US" sz="4800" dirty="0" smtClean="0"/>
              <a:t>1.  If application unresponsive, launch Bolt</a:t>
            </a:r>
            <a:endParaRPr lang="en-US" sz="4200" dirty="0" smtClean="0"/>
          </a:p>
        </p:txBody>
      </p:sp>
      <p:sp>
        <p:nvSpPr>
          <p:cNvPr id="38" name="Rounded Rectangle 37"/>
          <p:cNvSpPr/>
          <p:nvPr/>
        </p:nvSpPr>
        <p:spPr>
          <a:xfrm>
            <a:off x="6194425" y="4125230"/>
            <a:ext cx="3810000" cy="3429000"/>
          </a:xfrm>
          <a:prstGeom prst="roundRect">
            <a:avLst/>
          </a:prstGeom>
          <a:ln w="76200" cmpd="sng"/>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B</a:t>
            </a:r>
            <a:r>
              <a:rPr lang="en-US" dirty="0" smtClean="0"/>
              <a:t>olt</a:t>
            </a:r>
            <a:endParaRPr lang="en-US" dirty="0"/>
          </a:p>
        </p:txBody>
      </p:sp>
      <p:pic>
        <p:nvPicPr>
          <p:cNvPr id="19" name="Picture 18"/>
          <p:cNvPicPr>
            <a:picLocks noChangeAspect="1"/>
          </p:cNvPicPr>
          <p:nvPr/>
        </p:nvPicPr>
        <p:blipFill>
          <a:blip r:embed="rId2"/>
          <a:stretch>
            <a:fillRect/>
          </a:stretch>
        </p:blipFill>
        <p:spPr>
          <a:xfrm>
            <a:off x="8559800" y="6629400"/>
            <a:ext cx="952500" cy="497759"/>
          </a:xfrm>
          <a:prstGeom prst="rect">
            <a:avLst/>
          </a:prstGeom>
        </p:spPr>
      </p:pic>
      <p:sp>
        <p:nvSpPr>
          <p:cNvPr id="41" name="Rounded Rectangle 40"/>
          <p:cNvSpPr/>
          <p:nvPr/>
        </p:nvSpPr>
        <p:spPr>
          <a:xfrm>
            <a:off x="8102600" y="6324600"/>
            <a:ext cx="1905000" cy="1238250"/>
          </a:xfrm>
          <a:prstGeom prst="roundRect">
            <a:avLst>
              <a:gd name="adj" fmla="val 50000"/>
            </a:avLst>
          </a:prstGeom>
          <a:noFill/>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nvGrpSpPr>
          <p:cNvPr id="12" name="Group 11"/>
          <p:cNvGrpSpPr/>
          <p:nvPr/>
        </p:nvGrpSpPr>
        <p:grpSpPr>
          <a:xfrm>
            <a:off x="3180636" y="4025701"/>
            <a:ext cx="2991564" cy="3628058"/>
            <a:chOff x="762000" y="2725738"/>
            <a:chExt cx="2203450" cy="2819400"/>
          </a:xfrm>
        </p:grpSpPr>
        <p:sp>
          <p:nvSpPr>
            <p:cNvPr id="14" name="Rectangle 13"/>
            <p:cNvSpPr>
              <a:spLocks noChangeArrowheads="1"/>
            </p:cNvSpPr>
            <p:nvPr/>
          </p:nvSpPr>
          <p:spPr bwMode="auto">
            <a:xfrm>
              <a:off x="762000" y="2725738"/>
              <a:ext cx="2203450" cy="2819400"/>
            </a:xfrm>
            <a:prstGeom prst="rect">
              <a:avLst/>
            </a:prstGeom>
            <a:noFill/>
            <a:ln w="38100">
              <a:solidFill>
                <a:schemeClr val="tx1"/>
              </a:solidFill>
              <a:miter lim="800000"/>
              <a:headEnd/>
              <a:tailEnd/>
            </a:ln>
            <a:effectLst>
              <a:outerShdw blurRad="40000" dist="23000" dir="5400000" rotWithShape="0">
                <a:srgbClr val="80808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a:defRPr/>
              </a:pPr>
              <a:endParaRPr lang="en-US">
                <a:solidFill>
                  <a:schemeClr val="lt1"/>
                </a:solidFill>
                <a:latin typeface="+mn-lt"/>
                <a:ea typeface="+mn-ea"/>
              </a:endParaRPr>
            </a:p>
          </p:txBody>
        </p:sp>
        <p:cxnSp>
          <p:nvCxnSpPr>
            <p:cNvPr id="15" name="Straight Connector 14"/>
            <p:cNvCxnSpPr>
              <a:cxnSpLocks noChangeShapeType="1"/>
            </p:cNvCxnSpPr>
            <p:nvPr/>
          </p:nvCxnSpPr>
          <p:spPr bwMode="auto">
            <a:xfrm>
              <a:off x="990600" y="30305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6" name="Straight Connector 15"/>
            <p:cNvCxnSpPr>
              <a:cxnSpLocks noChangeShapeType="1"/>
            </p:cNvCxnSpPr>
            <p:nvPr/>
          </p:nvCxnSpPr>
          <p:spPr bwMode="auto">
            <a:xfrm>
              <a:off x="990600" y="31829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Connector 19"/>
            <p:cNvCxnSpPr>
              <a:cxnSpLocks noChangeShapeType="1"/>
            </p:cNvCxnSpPr>
            <p:nvPr/>
          </p:nvCxnSpPr>
          <p:spPr bwMode="auto">
            <a:xfrm>
              <a:off x="990600" y="33353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Connector 20"/>
            <p:cNvCxnSpPr>
              <a:cxnSpLocks noChangeShapeType="1"/>
            </p:cNvCxnSpPr>
            <p:nvPr/>
          </p:nvCxnSpPr>
          <p:spPr bwMode="auto">
            <a:xfrm>
              <a:off x="990600" y="34877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990600" y="36401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3" name="Straight Connector 22"/>
            <p:cNvCxnSpPr>
              <a:cxnSpLocks noChangeShapeType="1"/>
            </p:cNvCxnSpPr>
            <p:nvPr/>
          </p:nvCxnSpPr>
          <p:spPr bwMode="auto">
            <a:xfrm>
              <a:off x="990600" y="37925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Straight Connector 23"/>
            <p:cNvCxnSpPr>
              <a:cxnSpLocks noChangeShapeType="1"/>
            </p:cNvCxnSpPr>
            <p:nvPr/>
          </p:nvCxnSpPr>
          <p:spPr bwMode="auto">
            <a:xfrm>
              <a:off x="990600" y="39449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5" name="Straight Connector 24"/>
            <p:cNvCxnSpPr>
              <a:cxnSpLocks noChangeShapeType="1"/>
            </p:cNvCxnSpPr>
            <p:nvPr/>
          </p:nvCxnSpPr>
          <p:spPr bwMode="auto">
            <a:xfrm>
              <a:off x="990600" y="40973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6" name="Straight Connector 25"/>
            <p:cNvCxnSpPr>
              <a:cxnSpLocks noChangeShapeType="1"/>
            </p:cNvCxnSpPr>
            <p:nvPr/>
          </p:nvCxnSpPr>
          <p:spPr bwMode="auto">
            <a:xfrm>
              <a:off x="990600" y="42497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7" name="Straight Connector 26"/>
            <p:cNvCxnSpPr>
              <a:cxnSpLocks noChangeShapeType="1"/>
            </p:cNvCxnSpPr>
            <p:nvPr/>
          </p:nvCxnSpPr>
          <p:spPr bwMode="auto">
            <a:xfrm>
              <a:off x="990600" y="44021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8" name="Straight Connector 27"/>
            <p:cNvCxnSpPr>
              <a:cxnSpLocks noChangeShapeType="1"/>
            </p:cNvCxnSpPr>
            <p:nvPr/>
          </p:nvCxnSpPr>
          <p:spPr bwMode="auto">
            <a:xfrm>
              <a:off x="990600" y="45545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Connector 28"/>
            <p:cNvCxnSpPr>
              <a:cxnSpLocks noChangeShapeType="1"/>
            </p:cNvCxnSpPr>
            <p:nvPr/>
          </p:nvCxnSpPr>
          <p:spPr bwMode="auto">
            <a:xfrm>
              <a:off x="990600" y="47069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0" name="Straight Connector 29"/>
            <p:cNvCxnSpPr>
              <a:cxnSpLocks noChangeShapeType="1"/>
            </p:cNvCxnSpPr>
            <p:nvPr/>
          </p:nvCxnSpPr>
          <p:spPr bwMode="auto">
            <a:xfrm>
              <a:off x="990600" y="48593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1" name="Straight Connector 30"/>
            <p:cNvCxnSpPr>
              <a:cxnSpLocks noChangeShapeType="1"/>
            </p:cNvCxnSpPr>
            <p:nvPr/>
          </p:nvCxnSpPr>
          <p:spPr bwMode="auto">
            <a:xfrm>
              <a:off x="990600" y="50117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2" name="Straight Connector 31"/>
            <p:cNvCxnSpPr>
              <a:cxnSpLocks noChangeShapeType="1"/>
            </p:cNvCxnSpPr>
            <p:nvPr/>
          </p:nvCxnSpPr>
          <p:spPr bwMode="auto">
            <a:xfrm>
              <a:off x="990600" y="51641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3" name="Straight Connector 32"/>
            <p:cNvCxnSpPr>
              <a:cxnSpLocks noChangeShapeType="1"/>
            </p:cNvCxnSpPr>
            <p:nvPr/>
          </p:nvCxnSpPr>
          <p:spPr bwMode="auto">
            <a:xfrm>
              <a:off x="990600" y="5316538"/>
              <a:ext cx="1676400" cy="0"/>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39" name="Left-Right Arrow 38"/>
          <p:cNvSpPr/>
          <p:nvPr/>
        </p:nvSpPr>
        <p:spPr>
          <a:xfrm>
            <a:off x="5622925" y="4791980"/>
            <a:ext cx="1047750" cy="605790"/>
          </a:xfrm>
          <a:prstGeom prst="leftRightArrow">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Left-Right Arrow 39"/>
          <p:cNvSpPr/>
          <p:nvPr/>
        </p:nvSpPr>
        <p:spPr>
          <a:xfrm>
            <a:off x="5622925" y="6125480"/>
            <a:ext cx="1047750" cy="605790"/>
          </a:xfrm>
          <a:prstGeom prst="leftRightArrow">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03200" y="8380271"/>
            <a:ext cx="13004800" cy="738664"/>
          </a:xfrm>
          <a:prstGeom prst="rect">
            <a:avLst/>
          </a:prstGeom>
        </p:spPr>
        <p:txBody>
          <a:bodyPr wrap="square">
            <a:spAutoFit/>
          </a:bodyPr>
          <a:lstStyle/>
          <a:p>
            <a:pPr marL="1483322" lvl="1" indent="-914400"/>
            <a:r>
              <a:rPr lang="en-US" sz="4200" dirty="0" smtClean="0"/>
              <a:t>Bolt attaches </a:t>
            </a:r>
            <a:r>
              <a:rPr lang="en-US" sz="4200" dirty="0"/>
              <a:t>via dynamic </a:t>
            </a:r>
            <a:r>
              <a:rPr lang="en-US" sz="4200" dirty="0" smtClean="0"/>
              <a:t>binary instrumentation</a:t>
            </a:r>
            <a:endParaRPr lang="en-US" sz="4200" dirty="0"/>
          </a:p>
        </p:txBody>
      </p:sp>
    </p:spTree>
    <p:extLst>
      <p:ext uri="{BB962C8B-B14F-4D97-AF65-F5344CB8AC3E}">
        <p14:creationId xmlns:p14="http://schemas.microsoft.com/office/powerpoint/2010/main" val="2032215833"/>
      </p:ext>
    </p:extLst>
  </p:cSld>
  <p:clrMapOvr>
    <a:masterClrMapping/>
  </p:clrMapOvr>
  <mc:AlternateContent xmlns:mc="http://schemas.openxmlformats.org/markup-compatibility/2006" xmlns:p14="http://schemas.microsoft.com/office/powerpoint/2010/main">
    <mc:Choice Requires="p14">
      <p:transition spd="slow" p14:dur="2000" advTm="11565"/>
    </mc:Choice>
    <mc:Fallback xmlns="">
      <p:transition xmlns:p14="http://schemas.microsoft.com/office/powerpoint/2010/main" spd="slow" advTm="11565"/>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Approach</a:t>
            </a:r>
            <a:endParaRPr lang="en-US" dirty="0"/>
          </a:p>
        </p:txBody>
      </p:sp>
      <p:sp>
        <p:nvSpPr>
          <p:cNvPr id="13" name="Content Placeholder 2"/>
          <p:cNvSpPr>
            <a:spLocks noGrp="1"/>
          </p:cNvSpPr>
          <p:nvPr>
            <p:ph idx="1"/>
          </p:nvPr>
        </p:nvSpPr>
        <p:spPr>
          <a:xfrm>
            <a:off x="650240" y="2275842"/>
            <a:ext cx="11948160" cy="6436925"/>
          </a:xfrm>
        </p:spPr>
        <p:txBody>
          <a:bodyPr/>
          <a:lstStyle/>
          <a:p>
            <a:pPr marL="0" indent="0">
              <a:buNone/>
            </a:pPr>
            <a:r>
              <a:rPr lang="en-US" sz="4800" dirty="0" smtClean="0"/>
              <a:t>2.  Bolt detects if application is in infinite loop</a:t>
            </a:r>
          </a:p>
        </p:txBody>
      </p:sp>
      <p:sp>
        <p:nvSpPr>
          <p:cNvPr id="124" name="Rectangle 123"/>
          <p:cNvSpPr/>
          <p:nvPr/>
        </p:nvSpPr>
        <p:spPr>
          <a:xfrm>
            <a:off x="758371" y="3581400"/>
            <a:ext cx="7349671" cy="5693866"/>
          </a:xfrm>
          <a:prstGeom prst="rect">
            <a:avLst/>
          </a:prstGeom>
        </p:spPr>
        <p:txBody>
          <a:bodyPr wrap="square" anchor="t">
            <a:spAutoFit/>
          </a:bodyPr>
          <a:lstStyle/>
          <a:p>
            <a:pPr marL="571500" indent="-571500" algn="l">
              <a:buFont typeface="Arial" pitchFamily="34" charset="0"/>
              <a:buChar char="•"/>
            </a:pPr>
            <a:r>
              <a:rPr lang="en-US" sz="4000" dirty="0" smtClean="0"/>
              <a:t>Bolt determines if application is executing a loop</a:t>
            </a:r>
          </a:p>
          <a:p>
            <a:pPr marL="571500" indent="-571500" algn="l">
              <a:buFont typeface="Arial" pitchFamily="34" charset="0"/>
              <a:buChar char="•"/>
            </a:pPr>
            <a:endParaRPr lang="en-US" sz="4000" dirty="0" smtClean="0"/>
          </a:p>
          <a:p>
            <a:pPr marL="571500" indent="-571500" algn="l">
              <a:buFont typeface="Arial" pitchFamily="34" charset="0"/>
              <a:buChar char="•"/>
            </a:pPr>
            <a:r>
              <a:rPr lang="en-US" sz="4000" dirty="0" smtClean="0"/>
              <a:t>Bolt takes snapshots </a:t>
            </a:r>
            <a:r>
              <a:rPr lang="en-US" sz="4000" dirty="0"/>
              <a:t>of </a:t>
            </a:r>
            <a:r>
              <a:rPr lang="en-US" sz="4000" dirty="0" smtClean="0"/>
              <a:t/>
            </a:r>
            <a:br>
              <a:rPr lang="en-US" sz="4000" dirty="0" smtClean="0"/>
            </a:br>
            <a:r>
              <a:rPr lang="en-US" sz="4000" dirty="0" smtClean="0"/>
              <a:t>each </a:t>
            </a:r>
            <a:r>
              <a:rPr lang="en-US" sz="4000" dirty="0"/>
              <a:t>loop </a:t>
            </a:r>
            <a:r>
              <a:rPr lang="en-US" sz="4000" dirty="0" smtClean="0"/>
              <a:t>iteration</a:t>
            </a:r>
          </a:p>
          <a:p>
            <a:pPr marL="571500" indent="-571500" algn="l">
              <a:buFont typeface="Arial" pitchFamily="34" charset="0"/>
              <a:buChar char="•"/>
            </a:pPr>
            <a:endParaRPr lang="en-US" sz="4000" dirty="0"/>
          </a:p>
          <a:p>
            <a:pPr marL="571500" indent="-571500" algn="l">
              <a:buFont typeface="Arial" pitchFamily="34" charset="0"/>
              <a:buChar char="•"/>
            </a:pPr>
            <a:r>
              <a:rPr lang="en-US" sz="4000" dirty="0"/>
              <a:t>If two snapshots are </a:t>
            </a:r>
            <a:r>
              <a:rPr lang="en-US" sz="4000" dirty="0" smtClean="0"/>
              <a:t/>
            </a:r>
            <a:br>
              <a:rPr lang="en-US" sz="4000" dirty="0" smtClean="0"/>
            </a:br>
            <a:r>
              <a:rPr lang="en-US" sz="4000" dirty="0" smtClean="0"/>
              <a:t>the </a:t>
            </a:r>
            <a:r>
              <a:rPr lang="en-US" sz="4000" dirty="0">
                <a:solidFill>
                  <a:srgbClr val="C00000"/>
                </a:solidFill>
              </a:rPr>
              <a:t>same</a:t>
            </a:r>
            <a:r>
              <a:rPr lang="en-US" sz="4000" dirty="0"/>
              <a:t>, infinite loop!</a:t>
            </a:r>
          </a:p>
          <a:p>
            <a:pPr marL="914400" indent="-914400" algn="l">
              <a:buFont typeface="Arial" pitchFamily="34" charset="0"/>
              <a:buChar char="•"/>
            </a:pPr>
            <a:endParaRPr lang="en-US" sz="4400" dirty="0"/>
          </a:p>
        </p:txBody>
      </p:sp>
      <p:sp>
        <p:nvSpPr>
          <p:cNvPr id="15" name="Arc 14"/>
          <p:cNvSpPr/>
          <p:nvPr/>
        </p:nvSpPr>
        <p:spPr>
          <a:xfrm>
            <a:off x="8857377" y="4866899"/>
            <a:ext cx="2524501" cy="2524501"/>
          </a:xfrm>
          <a:prstGeom prst="arc">
            <a:avLst>
              <a:gd name="adj1" fmla="val 6826943"/>
              <a:gd name="adj2" fmla="val 10858719"/>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Oval 15"/>
          <p:cNvSpPr/>
          <p:nvPr/>
        </p:nvSpPr>
        <p:spPr>
          <a:xfrm flipH="1">
            <a:off x="8528635" y="5141566"/>
            <a:ext cx="1042392" cy="1003441"/>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H="1">
            <a:off x="10860682" y="5080620"/>
            <a:ext cx="1042392" cy="1003441"/>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8" name="Oval 17"/>
          <p:cNvSpPr/>
          <p:nvPr/>
        </p:nvSpPr>
        <p:spPr>
          <a:xfrm flipH="1">
            <a:off x="9624645" y="6806694"/>
            <a:ext cx="1042392" cy="1003441"/>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9" name="Arc 18"/>
          <p:cNvSpPr/>
          <p:nvPr/>
        </p:nvSpPr>
        <p:spPr>
          <a:xfrm>
            <a:off x="8857376" y="4882756"/>
            <a:ext cx="2524501" cy="2524501"/>
          </a:xfrm>
          <a:prstGeom prst="arc">
            <a:avLst>
              <a:gd name="adj1" fmla="val 13689868"/>
              <a:gd name="adj2" fmla="val 18851860"/>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a:off x="8857375" y="4888777"/>
            <a:ext cx="2524501" cy="2524501"/>
          </a:xfrm>
          <a:prstGeom prst="arc">
            <a:avLst>
              <a:gd name="adj1" fmla="val 21437237"/>
              <a:gd name="adj2" fmla="val 3832998"/>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59680897"/>
      </p:ext>
    </p:extLst>
  </p:cSld>
  <p:clrMapOvr>
    <a:masterClrMapping/>
  </p:clrMapOvr>
  <mc:AlternateContent xmlns:mc="http://schemas.openxmlformats.org/markup-compatibility/2006" xmlns:p14="http://schemas.microsoft.com/office/powerpoint/2010/main">
    <mc:Choice Requires="p14">
      <p:transition spd="slow" p14:dur="2000" advTm="24178"/>
    </mc:Choice>
    <mc:Fallback xmlns="">
      <p:transition xmlns:p14="http://schemas.microsoft.com/office/powerpoint/2010/main" spd="slow" advTm="2417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mph" presetSubtype="1" nodeType="afterEffect">
                                  <p:stCondLst>
                                    <p:cond delay="2000"/>
                                  </p:stCondLst>
                                  <p:childTnLst>
                                    <p:set>
                                      <p:cBhvr>
                                        <p:cTn id="6" dur="indefinite"/>
                                        <p:tgtEl>
                                          <p:spTgt spid="15"/>
                                        </p:tgtEl>
                                        <p:attrNameLst>
                                          <p:attrName>stroke.color</p:attrName>
                                        </p:attrNameLst>
                                      </p:cBhvr>
                                      <p:to>
                                        <p:clrVal>
                                          <a:srgbClr val="FF2525"/>
                                        </p:clrVal>
                                      </p:to>
                                    </p:set>
                                    <p:set>
                                      <p:cBhvr>
                                        <p:cTn id="7" dur="indefinite"/>
                                        <p:tgtEl>
                                          <p:spTgt spid="15"/>
                                        </p:tgtEl>
                                        <p:attrNameLst>
                                          <p:attrName>stroke.on</p:attrName>
                                        </p:attrNameLst>
                                      </p:cBhvr>
                                      <p:to>
                                        <p:strVal val="true"/>
                                      </p:to>
                                    </p:set>
                                  </p:childTnLst>
                                </p:cTn>
                              </p:par>
                            </p:childTnLst>
                          </p:cTn>
                        </p:par>
                        <p:par>
                          <p:cTn id="8" fill="hold">
                            <p:stCondLst>
                              <p:cond delay="2000"/>
                            </p:stCondLst>
                            <p:childTnLst>
                              <p:par>
                                <p:cTn id="9" presetID="7" presetClass="emph" presetSubtype="1" nodeType="afterEffect">
                                  <p:stCondLst>
                                    <p:cond delay="2000"/>
                                  </p:stCondLst>
                                  <p:childTnLst>
                                    <p:set>
                                      <p:cBhvr>
                                        <p:cTn id="10" dur="indefinite"/>
                                        <p:tgtEl>
                                          <p:spTgt spid="19"/>
                                        </p:tgtEl>
                                        <p:attrNameLst>
                                          <p:attrName>stroke.color</p:attrName>
                                        </p:attrNameLst>
                                      </p:cBhvr>
                                      <p:to>
                                        <p:clrVal>
                                          <a:srgbClr val="FF2525"/>
                                        </p:clrVal>
                                      </p:to>
                                    </p:set>
                                    <p:set>
                                      <p:cBhvr>
                                        <p:cTn id="11" dur="indefinite"/>
                                        <p:tgtEl>
                                          <p:spTgt spid="19"/>
                                        </p:tgtEl>
                                        <p:attrNameLst>
                                          <p:attrName>stroke.on</p:attrName>
                                        </p:attrNameLst>
                                      </p:cBhvr>
                                      <p:to>
                                        <p:strVal val="true"/>
                                      </p:to>
                                    </p:set>
                                  </p:childTnLst>
                                </p:cTn>
                              </p:par>
                            </p:childTnLst>
                          </p:cTn>
                        </p:par>
                        <p:par>
                          <p:cTn id="12" fill="hold">
                            <p:stCondLst>
                              <p:cond delay="4000"/>
                            </p:stCondLst>
                            <p:childTnLst>
                              <p:par>
                                <p:cTn id="13" presetID="7" presetClass="emph" presetSubtype="1" nodeType="afterEffect">
                                  <p:stCondLst>
                                    <p:cond delay="0"/>
                                  </p:stCondLst>
                                  <p:childTnLst>
                                    <p:set>
                                      <p:cBhvr>
                                        <p:cTn id="14" dur="indefinite"/>
                                        <p:tgtEl>
                                          <p:spTgt spid="15"/>
                                        </p:tgtEl>
                                        <p:attrNameLst>
                                          <p:attrName>stroke.color</p:attrName>
                                        </p:attrNameLst>
                                      </p:cBhvr>
                                      <p:to>
                                        <p:clrVal>
                                          <a:srgbClr val="678399"/>
                                        </p:clrVal>
                                      </p:to>
                                    </p:set>
                                    <p:set>
                                      <p:cBhvr>
                                        <p:cTn id="15" dur="indefinite"/>
                                        <p:tgtEl>
                                          <p:spTgt spid="15"/>
                                        </p:tgtEl>
                                        <p:attrNameLst>
                                          <p:attrName>stroke.on</p:attrName>
                                        </p:attrNameLst>
                                      </p:cBhvr>
                                      <p:to>
                                        <p:strVal val="true"/>
                                      </p:to>
                                    </p:set>
                                  </p:childTnLst>
                                </p:cTn>
                              </p:par>
                            </p:childTnLst>
                          </p:cTn>
                        </p:par>
                        <p:par>
                          <p:cTn id="16" fill="hold">
                            <p:stCondLst>
                              <p:cond delay="4000"/>
                            </p:stCondLst>
                            <p:childTnLst>
                              <p:par>
                                <p:cTn id="17" presetID="7" presetClass="emph" presetSubtype="1" nodeType="afterEffect">
                                  <p:stCondLst>
                                    <p:cond delay="2000"/>
                                  </p:stCondLst>
                                  <p:childTnLst>
                                    <p:set>
                                      <p:cBhvr>
                                        <p:cTn id="18" dur="indefinite"/>
                                        <p:tgtEl>
                                          <p:spTgt spid="20"/>
                                        </p:tgtEl>
                                        <p:attrNameLst>
                                          <p:attrName>stroke.color</p:attrName>
                                        </p:attrNameLst>
                                      </p:cBhvr>
                                      <p:to>
                                        <p:clrVal>
                                          <a:srgbClr val="FF2525"/>
                                        </p:clrVal>
                                      </p:to>
                                    </p:set>
                                    <p:set>
                                      <p:cBhvr>
                                        <p:cTn id="19" dur="indefinite"/>
                                        <p:tgtEl>
                                          <p:spTgt spid="20"/>
                                        </p:tgtEl>
                                        <p:attrNameLst>
                                          <p:attrName>stroke.on</p:attrName>
                                        </p:attrNameLst>
                                      </p:cBhvr>
                                      <p:to>
                                        <p:strVal val="true"/>
                                      </p:to>
                                    </p:set>
                                  </p:childTnLst>
                                </p:cTn>
                              </p:par>
                            </p:childTnLst>
                          </p:cTn>
                        </p:par>
                        <p:par>
                          <p:cTn id="20" fill="hold">
                            <p:stCondLst>
                              <p:cond delay="6000"/>
                            </p:stCondLst>
                            <p:childTnLst>
                              <p:par>
                                <p:cTn id="21" presetID="7" presetClass="emph" presetSubtype="1" nodeType="afterEffect">
                                  <p:stCondLst>
                                    <p:cond delay="0"/>
                                  </p:stCondLst>
                                  <p:childTnLst>
                                    <p:set>
                                      <p:cBhvr>
                                        <p:cTn id="22" dur="indefinite"/>
                                        <p:tgtEl>
                                          <p:spTgt spid="19"/>
                                        </p:tgtEl>
                                        <p:attrNameLst>
                                          <p:attrName>stroke.color</p:attrName>
                                        </p:attrNameLst>
                                      </p:cBhvr>
                                      <p:to>
                                        <p:clrVal>
                                          <a:srgbClr val="678697"/>
                                        </p:clrVal>
                                      </p:to>
                                    </p:set>
                                    <p:set>
                                      <p:cBhvr>
                                        <p:cTn id="23" dur="indefinite"/>
                                        <p:tgtEl>
                                          <p:spTgt spid="19"/>
                                        </p:tgtEl>
                                        <p:attrNameLst>
                                          <p:attrName>stroke.on</p:attrName>
                                        </p:attrNameLst>
                                      </p:cBhvr>
                                      <p:to>
                                        <p:strVal val="true"/>
                                      </p:to>
                                    </p:set>
                                  </p:childTnLst>
                                </p:cTn>
                              </p:par>
                            </p:childTnLst>
                          </p:cTn>
                        </p:par>
                        <p:par>
                          <p:cTn id="24" fill="hold">
                            <p:stCondLst>
                              <p:cond delay="6000"/>
                            </p:stCondLst>
                            <p:childTnLst>
                              <p:par>
                                <p:cTn id="25" presetID="7" presetClass="emph" presetSubtype="1" nodeType="afterEffect">
                                  <p:stCondLst>
                                    <p:cond delay="3000"/>
                                  </p:stCondLst>
                                  <p:childTnLst>
                                    <p:set>
                                      <p:cBhvr>
                                        <p:cTn id="26" dur="indefinite"/>
                                        <p:tgtEl>
                                          <p:spTgt spid="20"/>
                                        </p:tgtEl>
                                        <p:attrNameLst>
                                          <p:attrName>stroke.color</p:attrName>
                                        </p:attrNameLst>
                                      </p:cBhvr>
                                      <p:to>
                                        <p:clrVal>
                                          <a:srgbClr val="678697"/>
                                        </p:clrVal>
                                      </p:to>
                                    </p:set>
                                    <p:set>
                                      <p:cBhvr>
                                        <p:cTn id="27" dur="indefinite"/>
                                        <p:tgtEl>
                                          <p:spTgt spid="20"/>
                                        </p:tgtEl>
                                        <p:attrNameLst>
                                          <p:attrName>stroke.on</p:attrName>
                                        </p:attrNameLst>
                                      </p:cBhvr>
                                      <p:to>
                                        <p:strVal val="true"/>
                                      </p:to>
                                    </p:set>
                                  </p:childTnLst>
                                </p:cTn>
                              </p:par>
                            </p:childTnLst>
                          </p:cTn>
                        </p:par>
                        <p:par>
                          <p:cTn id="28" fill="hold">
                            <p:stCondLst>
                              <p:cond delay="9000"/>
                            </p:stCondLst>
                            <p:childTnLst>
                              <p:par>
                                <p:cTn id="29" presetID="7" presetClass="emph" presetSubtype="1" nodeType="afterEffect">
                                  <p:stCondLst>
                                    <p:cond delay="0"/>
                                  </p:stCondLst>
                                  <p:childTnLst>
                                    <p:set>
                                      <p:cBhvr>
                                        <p:cTn id="30" dur="indefinite"/>
                                        <p:tgtEl>
                                          <p:spTgt spid="15"/>
                                        </p:tgtEl>
                                        <p:attrNameLst>
                                          <p:attrName>stroke.color</p:attrName>
                                        </p:attrNameLst>
                                      </p:cBhvr>
                                      <p:to>
                                        <p:clrVal>
                                          <a:srgbClr val="FF2525"/>
                                        </p:clrVal>
                                      </p:to>
                                    </p:set>
                                    <p:set>
                                      <p:cBhvr>
                                        <p:cTn id="31" dur="indefinite"/>
                                        <p:tgtEl>
                                          <p:spTgt spid="15"/>
                                        </p:tgtEl>
                                        <p:attrNameLst>
                                          <p:attrName>stroke.on</p:attrName>
                                        </p:attrNameLst>
                                      </p:cBhvr>
                                      <p:to>
                                        <p:strVal val="true"/>
                                      </p:to>
                                    </p:set>
                                  </p:childTnLst>
                                </p:cTn>
                              </p:par>
                            </p:childTnLst>
                          </p:cTn>
                        </p:par>
                        <p:par>
                          <p:cTn id="32" fill="hold">
                            <p:stCondLst>
                              <p:cond delay="9000"/>
                            </p:stCondLst>
                            <p:childTnLst>
                              <p:par>
                                <p:cTn id="33" presetID="7" presetClass="emph" presetSubtype="1" nodeType="afterEffect">
                                  <p:stCondLst>
                                    <p:cond delay="2000"/>
                                  </p:stCondLst>
                                  <p:childTnLst>
                                    <p:set>
                                      <p:cBhvr>
                                        <p:cTn id="34" dur="indefinite"/>
                                        <p:tgtEl>
                                          <p:spTgt spid="19"/>
                                        </p:tgtEl>
                                        <p:attrNameLst>
                                          <p:attrName>stroke.color</p:attrName>
                                        </p:attrNameLst>
                                      </p:cBhvr>
                                      <p:to>
                                        <p:clrVal>
                                          <a:srgbClr val="FF2525"/>
                                        </p:clrVal>
                                      </p:to>
                                    </p:set>
                                    <p:set>
                                      <p:cBhvr>
                                        <p:cTn id="35" dur="indefinite"/>
                                        <p:tgtEl>
                                          <p:spTgt spid="19"/>
                                        </p:tgtEl>
                                        <p:attrNameLst>
                                          <p:attrName>stroke.on</p:attrName>
                                        </p:attrNameLst>
                                      </p:cBhvr>
                                      <p:to>
                                        <p:strVal val="true"/>
                                      </p:to>
                                    </p:set>
                                  </p:childTnLst>
                                </p:cTn>
                              </p:par>
                            </p:childTnLst>
                          </p:cTn>
                        </p:par>
                        <p:par>
                          <p:cTn id="36" fill="hold">
                            <p:stCondLst>
                              <p:cond delay="11000"/>
                            </p:stCondLst>
                            <p:childTnLst>
                              <p:par>
                                <p:cTn id="37" presetID="7" presetClass="emph" presetSubtype="1" nodeType="afterEffect">
                                  <p:stCondLst>
                                    <p:cond delay="0"/>
                                  </p:stCondLst>
                                  <p:childTnLst>
                                    <p:set>
                                      <p:cBhvr>
                                        <p:cTn id="38" dur="indefinite"/>
                                        <p:tgtEl>
                                          <p:spTgt spid="15"/>
                                        </p:tgtEl>
                                        <p:attrNameLst>
                                          <p:attrName>stroke.color</p:attrName>
                                        </p:attrNameLst>
                                      </p:cBhvr>
                                      <p:to>
                                        <p:clrVal>
                                          <a:srgbClr val="678697"/>
                                        </p:clrVal>
                                      </p:to>
                                    </p:set>
                                    <p:set>
                                      <p:cBhvr>
                                        <p:cTn id="39" dur="indefinite"/>
                                        <p:tgtEl>
                                          <p:spTgt spid="15"/>
                                        </p:tgtEl>
                                        <p:attrNameLst>
                                          <p:attrName>stroke.on</p:attrName>
                                        </p:attrNameLst>
                                      </p:cBhvr>
                                      <p:to>
                                        <p:strVal val="true"/>
                                      </p:to>
                                    </p:set>
                                  </p:childTnLst>
                                </p:cTn>
                              </p:par>
                            </p:childTnLst>
                          </p:cTn>
                        </p:par>
                        <p:par>
                          <p:cTn id="40" fill="hold">
                            <p:stCondLst>
                              <p:cond delay="11000"/>
                            </p:stCondLst>
                            <p:childTnLst>
                              <p:par>
                                <p:cTn id="41" presetID="7" presetClass="emph" presetSubtype="1" nodeType="afterEffect">
                                  <p:stCondLst>
                                    <p:cond delay="2000"/>
                                  </p:stCondLst>
                                  <p:childTnLst>
                                    <p:set>
                                      <p:cBhvr>
                                        <p:cTn id="42" dur="indefinite"/>
                                        <p:tgtEl>
                                          <p:spTgt spid="20"/>
                                        </p:tgtEl>
                                        <p:attrNameLst>
                                          <p:attrName>stroke.color</p:attrName>
                                        </p:attrNameLst>
                                      </p:cBhvr>
                                      <p:to>
                                        <p:clrVal>
                                          <a:srgbClr val="FF2525"/>
                                        </p:clrVal>
                                      </p:to>
                                    </p:set>
                                    <p:set>
                                      <p:cBhvr>
                                        <p:cTn id="43" dur="indefinite"/>
                                        <p:tgtEl>
                                          <p:spTgt spid="20"/>
                                        </p:tgtEl>
                                        <p:attrNameLst>
                                          <p:attrName>stroke.on</p:attrName>
                                        </p:attrNameLst>
                                      </p:cBhvr>
                                      <p:to>
                                        <p:strVal val="true"/>
                                      </p:to>
                                    </p:set>
                                  </p:childTnLst>
                                </p:cTn>
                              </p:par>
                            </p:childTnLst>
                          </p:cTn>
                        </p:par>
                        <p:par>
                          <p:cTn id="44" fill="hold">
                            <p:stCondLst>
                              <p:cond delay="13000"/>
                            </p:stCondLst>
                            <p:childTnLst>
                              <p:par>
                                <p:cTn id="45" presetID="7" presetClass="emph" presetSubtype="1" nodeType="afterEffect">
                                  <p:stCondLst>
                                    <p:cond delay="0"/>
                                  </p:stCondLst>
                                  <p:childTnLst>
                                    <p:set>
                                      <p:cBhvr>
                                        <p:cTn id="46" dur="indefinite"/>
                                        <p:tgtEl>
                                          <p:spTgt spid="19"/>
                                        </p:tgtEl>
                                        <p:attrNameLst>
                                          <p:attrName>stroke.color</p:attrName>
                                        </p:attrNameLst>
                                      </p:cBhvr>
                                      <p:to>
                                        <p:clrVal>
                                          <a:srgbClr val="678697"/>
                                        </p:clrVal>
                                      </p:to>
                                    </p:set>
                                    <p:set>
                                      <p:cBhvr>
                                        <p:cTn id="47" dur="indefinite"/>
                                        <p:tgtEl>
                                          <p:spTgt spid="19"/>
                                        </p:tgtEl>
                                        <p:attrNameLst>
                                          <p:attrName>stroke.on</p:attrName>
                                        </p:attrNameLst>
                                      </p:cBhvr>
                                      <p:to>
                                        <p:strVal val="true"/>
                                      </p:to>
                                    </p:set>
                                  </p:childTnLst>
                                </p:cTn>
                              </p:par>
                            </p:childTnLst>
                          </p:cTn>
                        </p:par>
                        <p:par>
                          <p:cTn id="48" fill="hold">
                            <p:stCondLst>
                              <p:cond delay="13000"/>
                            </p:stCondLst>
                            <p:childTnLst>
                              <p:par>
                                <p:cTn id="49" presetID="7" presetClass="emph" presetSubtype="1" nodeType="afterEffect">
                                  <p:stCondLst>
                                    <p:cond delay="2000"/>
                                  </p:stCondLst>
                                  <p:childTnLst>
                                    <p:set>
                                      <p:cBhvr>
                                        <p:cTn id="50" dur="indefinite"/>
                                        <p:tgtEl>
                                          <p:spTgt spid="20"/>
                                        </p:tgtEl>
                                        <p:attrNameLst>
                                          <p:attrName>stroke.color</p:attrName>
                                        </p:attrNameLst>
                                      </p:cBhvr>
                                      <p:to>
                                        <p:clrVal>
                                          <a:srgbClr val="678697"/>
                                        </p:clrVal>
                                      </p:to>
                                    </p:set>
                                    <p:set>
                                      <p:cBhvr>
                                        <p:cTn id="51" dur="indefinite"/>
                                        <p:tgtEl>
                                          <p:spTgt spid="20"/>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Approach</a:t>
            </a:r>
            <a:endParaRPr lang="en-US" dirty="0"/>
          </a:p>
        </p:txBody>
      </p:sp>
      <p:sp>
        <p:nvSpPr>
          <p:cNvPr id="13" name="Content Placeholder 2"/>
          <p:cNvSpPr>
            <a:spLocks noGrp="1"/>
          </p:cNvSpPr>
          <p:nvPr>
            <p:ph idx="1"/>
          </p:nvPr>
        </p:nvSpPr>
        <p:spPr>
          <a:xfrm>
            <a:off x="650240" y="2275842"/>
            <a:ext cx="11948160" cy="6436925"/>
          </a:xfrm>
        </p:spPr>
        <p:txBody>
          <a:bodyPr/>
          <a:lstStyle/>
          <a:p>
            <a:pPr marL="0" indent="0">
              <a:buNone/>
            </a:pPr>
            <a:r>
              <a:rPr lang="en-US" sz="4800" dirty="0" smtClean="0"/>
              <a:t>3.  Bolt </a:t>
            </a:r>
            <a:r>
              <a:rPr lang="en-US" sz="4800" dirty="0"/>
              <a:t>offers user option to escape loop</a:t>
            </a:r>
          </a:p>
        </p:txBody>
      </p:sp>
      <p:sp>
        <p:nvSpPr>
          <p:cNvPr id="15" name="Rectangle 14"/>
          <p:cNvSpPr/>
          <p:nvPr/>
        </p:nvSpPr>
        <p:spPr>
          <a:xfrm>
            <a:off x="758371" y="3581400"/>
            <a:ext cx="7349671" cy="5386090"/>
          </a:xfrm>
          <a:prstGeom prst="rect">
            <a:avLst/>
          </a:prstGeom>
        </p:spPr>
        <p:txBody>
          <a:bodyPr wrap="square" anchor="t">
            <a:spAutoFit/>
          </a:bodyPr>
          <a:lstStyle/>
          <a:p>
            <a:pPr marL="571500" indent="-571500" algn="l">
              <a:buFont typeface="Arial" pitchFamily="34" charset="0"/>
              <a:buChar char="•"/>
            </a:pPr>
            <a:r>
              <a:rPr lang="en-US" sz="4000" dirty="0"/>
              <a:t>Bolt transfers application’s execution out of loop</a:t>
            </a:r>
          </a:p>
          <a:p>
            <a:pPr marL="571500" indent="-571500" algn="l">
              <a:buFont typeface="Arial" pitchFamily="34" charset="0"/>
              <a:buChar char="•"/>
            </a:pPr>
            <a:endParaRPr lang="en-US" sz="4000" dirty="0"/>
          </a:p>
          <a:p>
            <a:pPr marL="1200126" lvl="1" indent="-742950" algn="l">
              <a:buFont typeface="+mj-lt"/>
              <a:buAutoNum type="arabicPeriod"/>
            </a:pPr>
            <a:r>
              <a:rPr lang="en-US" sz="3600" dirty="0"/>
              <a:t>Return from function</a:t>
            </a:r>
            <a:br>
              <a:rPr lang="en-US" sz="3600" dirty="0"/>
            </a:br>
            <a:r>
              <a:rPr lang="en-US" sz="3600" dirty="0"/>
              <a:t>(optionally set return value)</a:t>
            </a:r>
          </a:p>
          <a:p>
            <a:pPr marL="1200126" lvl="1" indent="-742950" algn="l">
              <a:buFont typeface="+mj-lt"/>
              <a:buAutoNum type="arabicPeriod"/>
            </a:pPr>
            <a:endParaRPr lang="en-US" sz="3600" dirty="0"/>
          </a:p>
          <a:p>
            <a:pPr marL="1200126" lvl="1" indent="-742950" algn="l">
              <a:buFont typeface="+mj-lt"/>
              <a:buAutoNum type="arabicPeriod"/>
            </a:pPr>
            <a:r>
              <a:rPr lang="en-US" sz="3600" dirty="0"/>
              <a:t>Jump to different instruction</a:t>
            </a:r>
            <a:br>
              <a:rPr lang="en-US" sz="3600" dirty="0"/>
            </a:br>
            <a:r>
              <a:rPr lang="en-US" sz="3600" dirty="0"/>
              <a:t>(instruction after loop) </a:t>
            </a:r>
          </a:p>
          <a:p>
            <a:pPr marL="914400" indent="-914400" algn="l">
              <a:buFont typeface="Arial" pitchFamily="34" charset="0"/>
              <a:buChar char="•"/>
            </a:pPr>
            <a:endParaRPr lang="en-US" sz="4400" dirty="0"/>
          </a:p>
        </p:txBody>
      </p:sp>
      <p:sp>
        <p:nvSpPr>
          <p:cNvPr id="16" name="Arc 15"/>
          <p:cNvSpPr/>
          <p:nvPr/>
        </p:nvSpPr>
        <p:spPr>
          <a:xfrm>
            <a:off x="8857377" y="4866899"/>
            <a:ext cx="2524501" cy="2524501"/>
          </a:xfrm>
          <a:prstGeom prst="arc">
            <a:avLst>
              <a:gd name="adj1" fmla="val 6826943"/>
              <a:gd name="adj2" fmla="val 10858719"/>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Oval 19"/>
          <p:cNvSpPr/>
          <p:nvPr/>
        </p:nvSpPr>
        <p:spPr>
          <a:xfrm flipH="1">
            <a:off x="8528635" y="5141566"/>
            <a:ext cx="1042392" cy="1003441"/>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flipH="1">
            <a:off x="10860682" y="5080620"/>
            <a:ext cx="1042392" cy="1003441"/>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3" name="Oval 22"/>
          <p:cNvSpPr/>
          <p:nvPr/>
        </p:nvSpPr>
        <p:spPr>
          <a:xfrm flipH="1">
            <a:off x="9624645" y="6806694"/>
            <a:ext cx="1042392" cy="1003441"/>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24" name="Arc 23"/>
          <p:cNvSpPr/>
          <p:nvPr/>
        </p:nvSpPr>
        <p:spPr>
          <a:xfrm>
            <a:off x="8857376" y="4882756"/>
            <a:ext cx="2524501" cy="2524501"/>
          </a:xfrm>
          <a:prstGeom prst="arc">
            <a:avLst>
              <a:gd name="adj1" fmla="val 13689868"/>
              <a:gd name="adj2" fmla="val 18851860"/>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p:cNvSpPr/>
          <p:nvPr/>
        </p:nvSpPr>
        <p:spPr>
          <a:xfrm>
            <a:off x="8857375" y="4888777"/>
            <a:ext cx="2524501" cy="2524501"/>
          </a:xfrm>
          <a:prstGeom prst="arc">
            <a:avLst>
              <a:gd name="adj1" fmla="val 21437237"/>
              <a:gd name="adj2" fmla="val 3832998"/>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640912610"/>
      </p:ext>
    </p:extLst>
  </p:cSld>
  <p:clrMapOvr>
    <a:masterClrMapping/>
  </p:clrMapOvr>
  <mc:AlternateContent xmlns:mc="http://schemas.openxmlformats.org/markup-compatibility/2006" xmlns:p14="http://schemas.microsoft.com/office/powerpoint/2010/main">
    <mc:Choice Requires="p14">
      <p:transition spd="slow" p14:dur="2000" advTm="31279"/>
    </mc:Choice>
    <mc:Fallback xmlns="">
      <p:transition xmlns:p14="http://schemas.microsoft.com/office/powerpoint/2010/main" spd="slow" advTm="31279"/>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Approach</a:t>
            </a:r>
            <a:endParaRPr lang="en-US" dirty="0"/>
          </a:p>
        </p:txBody>
      </p:sp>
      <p:sp>
        <p:nvSpPr>
          <p:cNvPr id="13" name="Content Placeholder 2"/>
          <p:cNvSpPr>
            <a:spLocks noGrp="1"/>
          </p:cNvSpPr>
          <p:nvPr>
            <p:ph idx="1"/>
          </p:nvPr>
        </p:nvSpPr>
        <p:spPr>
          <a:xfrm>
            <a:off x="650240" y="2275842"/>
            <a:ext cx="11948160" cy="6436925"/>
          </a:xfrm>
        </p:spPr>
        <p:txBody>
          <a:bodyPr/>
          <a:lstStyle/>
          <a:p>
            <a:pPr marL="0" indent="0">
              <a:buNone/>
            </a:pPr>
            <a:r>
              <a:rPr lang="en-US" sz="4800" dirty="0" smtClean="0"/>
              <a:t>4.  Bolt lets user to explore </a:t>
            </a:r>
            <a:r>
              <a:rPr lang="en-US" sz="4800" dirty="0"/>
              <a:t>multiple </a:t>
            </a:r>
            <a:r>
              <a:rPr lang="en-US" sz="4800" dirty="0" smtClean="0"/>
              <a:t>strategies</a:t>
            </a:r>
            <a:endParaRPr lang="en-US" sz="4800" dirty="0"/>
          </a:p>
        </p:txBody>
      </p:sp>
      <p:sp>
        <p:nvSpPr>
          <p:cNvPr id="15" name="Rectangle 14"/>
          <p:cNvSpPr/>
          <p:nvPr/>
        </p:nvSpPr>
        <p:spPr>
          <a:xfrm>
            <a:off x="758371" y="3581400"/>
            <a:ext cx="7349671" cy="4401205"/>
          </a:xfrm>
          <a:prstGeom prst="rect">
            <a:avLst/>
          </a:prstGeom>
        </p:spPr>
        <p:txBody>
          <a:bodyPr wrap="square" anchor="t">
            <a:spAutoFit/>
          </a:bodyPr>
          <a:lstStyle/>
          <a:p>
            <a:pPr marL="571500" indent="-571500" algn="l">
              <a:buFont typeface="Arial" pitchFamily="34" charset="0"/>
              <a:buChar char="•"/>
            </a:pPr>
            <a:r>
              <a:rPr lang="en-US" sz="4000" dirty="0"/>
              <a:t>Bolt checkpoints the </a:t>
            </a:r>
            <a:br>
              <a:rPr lang="en-US" sz="4000" dirty="0"/>
            </a:br>
            <a:r>
              <a:rPr lang="en-US" sz="4000" dirty="0"/>
              <a:t>application and </a:t>
            </a:r>
            <a:r>
              <a:rPr lang="en-US" sz="4000" dirty="0" err="1"/>
              <a:t>filesystem</a:t>
            </a:r>
            <a:endParaRPr lang="en-US" sz="4000" dirty="0"/>
          </a:p>
          <a:p>
            <a:pPr marL="571500" indent="-571500" algn="l">
              <a:buFont typeface="Arial" pitchFamily="34" charset="0"/>
              <a:buChar char="•"/>
            </a:pPr>
            <a:endParaRPr lang="en-US" sz="4000" dirty="0"/>
          </a:p>
          <a:p>
            <a:pPr marL="571500" indent="-571500" algn="l">
              <a:buFont typeface="Arial" pitchFamily="34" charset="0"/>
              <a:buChar char="•"/>
            </a:pPr>
            <a:r>
              <a:rPr lang="en-US" sz="4000" dirty="0"/>
              <a:t>Bolt executes each strategy</a:t>
            </a:r>
          </a:p>
          <a:p>
            <a:pPr marL="571500" indent="-571500" algn="l">
              <a:buFont typeface="Arial" pitchFamily="34" charset="0"/>
              <a:buChar char="•"/>
            </a:pPr>
            <a:endParaRPr lang="en-US" sz="4000" dirty="0"/>
          </a:p>
          <a:p>
            <a:pPr marL="571500" indent="-571500" algn="l">
              <a:buFont typeface="Arial" pitchFamily="34" charset="0"/>
              <a:buChar char="•"/>
            </a:pPr>
            <a:r>
              <a:rPr lang="en-US" sz="4000" dirty="0"/>
              <a:t>User selects output that </a:t>
            </a:r>
            <a:br>
              <a:rPr lang="en-US" sz="4000" dirty="0"/>
            </a:br>
            <a:r>
              <a:rPr lang="en-US" sz="4000" dirty="0"/>
              <a:t>best suits their </a:t>
            </a:r>
            <a:r>
              <a:rPr lang="en-US" sz="4000" dirty="0" smtClean="0"/>
              <a:t>needs</a:t>
            </a:r>
            <a:endParaRPr lang="en-US" sz="4000" dirty="0"/>
          </a:p>
        </p:txBody>
      </p:sp>
      <p:sp>
        <p:nvSpPr>
          <p:cNvPr id="16" name="Arc 15"/>
          <p:cNvSpPr/>
          <p:nvPr/>
        </p:nvSpPr>
        <p:spPr>
          <a:xfrm>
            <a:off x="8857377" y="4866899"/>
            <a:ext cx="2524501" cy="2524501"/>
          </a:xfrm>
          <a:prstGeom prst="arc">
            <a:avLst>
              <a:gd name="adj1" fmla="val 6826943"/>
              <a:gd name="adj2" fmla="val 10858719"/>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Oval 19"/>
          <p:cNvSpPr/>
          <p:nvPr/>
        </p:nvSpPr>
        <p:spPr>
          <a:xfrm flipH="1">
            <a:off x="8528635" y="5141566"/>
            <a:ext cx="1042392" cy="1003441"/>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flipH="1">
            <a:off x="10860682" y="5080620"/>
            <a:ext cx="1042392" cy="1003441"/>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3" name="Oval 22"/>
          <p:cNvSpPr/>
          <p:nvPr/>
        </p:nvSpPr>
        <p:spPr>
          <a:xfrm flipH="1">
            <a:off x="9624645" y="6806694"/>
            <a:ext cx="1042392" cy="1003441"/>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24" name="Arc 23"/>
          <p:cNvSpPr/>
          <p:nvPr/>
        </p:nvSpPr>
        <p:spPr>
          <a:xfrm>
            <a:off x="8857376" y="4882756"/>
            <a:ext cx="2524501" cy="2524501"/>
          </a:xfrm>
          <a:prstGeom prst="arc">
            <a:avLst>
              <a:gd name="adj1" fmla="val 13689868"/>
              <a:gd name="adj2" fmla="val 18851860"/>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p:cNvSpPr/>
          <p:nvPr/>
        </p:nvSpPr>
        <p:spPr>
          <a:xfrm>
            <a:off x="8857375" y="4888777"/>
            <a:ext cx="2524501" cy="2524501"/>
          </a:xfrm>
          <a:prstGeom prst="arc">
            <a:avLst>
              <a:gd name="adj1" fmla="val 21437237"/>
              <a:gd name="adj2" fmla="val 3832998"/>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1964932"/>
      </p:ext>
    </p:extLst>
  </p:cSld>
  <p:clrMapOvr>
    <a:masterClrMapping/>
  </p:clrMapOvr>
  <mc:AlternateContent xmlns:mc="http://schemas.openxmlformats.org/markup-compatibility/2006" xmlns:p14="http://schemas.microsoft.com/office/powerpoint/2010/main">
    <mc:Choice Requires="p14">
      <p:transition spd="slow" p14:dur="2000" advTm="22332"/>
    </mc:Choice>
    <mc:Fallback xmlns="">
      <p:transition xmlns:p14="http://schemas.microsoft.com/office/powerpoint/2010/main" spd="slow" advTm="22332"/>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marL="0" indent="0">
              <a:buNone/>
            </a:pPr>
            <a:r>
              <a:rPr lang="en-US" sz="5400" b="1" dirty="0" smtClean="0"/>
              <a:t>On Demand</a:t>
            </a:r>
          </a:p>
          <a:p>
            <a:pPr marL="650195" lvl="1" indent="0">
              <a:buNone/>
            </a:pPr>
            <a:r>
              <a:rPr lang="en-US" sz="4400" dirty="0" smtClean="0"/>
              <a:t>No special compilation </a:t>
            </a:r>
            <a:br>
              <a:rPr lang="en-US" sz="4400" dirty="0" smtClean="0"/>
            </a:br>
            <a:r>
              <a:rPr lang="en-US" sz="4400" dirty="0" smtClean="0"/>
              <a:t>No overhead unless Bolt is attached</a:t>
            </a:r>
          </a:p>
          <a:p>
            <a:pPr marL="650195" lvl="1" indent="0">
              <a:buNone/>
            </a:pPr>
            <a:endParaRPr lang="en-US" sz="4400" dirty="0" smtClean="0"/>
          </a:p>
        </p:txBody>
      </p:sp>
      <p:sp>
        <p:nvSpPr>
          <p:cNvPr id="5" name="Title 1"/>
          <p:cNvSpPr>
            <a:spLocks noGrp="1"/>
          </p:cNvSpPr>
          <p:nvPr>
            <p:ph type="title"/>
          </p:nvPr>
        </p:nvSpPr>
        <p:spPr>
          <a:xfrm>
            <a:off x="650240" y="390596"/>
            <a:ext cx="11704320" cy="1625600"/>
          </a:xfrm>
        </p:spPr>
        <p:txBody>
          <a:bodyPr/>
          <a:lstStyle/>
          <a:p>
            <a:r>
              <a:rPr lang="en-US" dirty="0" smtClean="0"/>
              <a:t>Bolt’s Key Property</a:t>
            </a:r>
            <a:endParaRPr lang="en-US" dirty="0"/>
          </a:p>
        </p:txBody>
      </p:sp>
    </p:spTree>
    <p:extLst>
      <p:ext uri="{BB962C8B-B14F-4D97-AF65-F5344CB8AC3E}">
        <p14:creationId xmlns:p14="http://schemas.microsoft.com/office/powerpoint/2010/main" val="2130747411"/>
      </p:ext>
    </p:extLst>
  </p:cSld>
  <p:clrMapOvr>
    <a:masterClrMapping/>
  </p:clrMapOvr>
  <mc:AlternateContent xmlns:mc="http://schemas.openxmlformats.org/markup-compatibility/2006" xmlns:p14="http://schemas.microsoft.com/office/powerpoint/2010/main">
    <mc:Choice Requires="p14">
      <p:transition spd="slow" p14:dur="2000" advTm="26117"/>
    </mc:Choice>
    <mc:Fallback xmlns="">
      <p:transition xmlns:p14="http://schemas.microsoft.com/office/powerpoint/2010/main" spd="slow" advTm="26117"/>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9|4.6"/>
</p:tagLst>
</file>

<file path=ppt/tags/tag10.xml><?xml version="1.0" encoding="utf-8"?>
<p:tagLst xmlns:a="http://schemas.openxmlformats.org/drawingml/2006/main" xmlns:r="http://schemas.openxmlformats.org/officeDocument/2006/relationships" xmlns:p="http://schemas.openxmlformats.org/presentationml/2006/main">
  <p:tag name="TIMING" val="|1.9|14.3"/>
</p:tagLst>
</file>

<file path=ppt/tags/tag11.xml><?xml version="1.0" encoding="utf-8"?>
<p:tagLst xmlns:a="http://schemas.openxmlformats.org/drawingml/2006/main" xmlns:r="http://schemas.openxmlformats.org/officeDocument/2006/relationships" xmlns:p="http://schemas.openxmlformats.org/presentationml/2006/main">
  <p:tag name="TIMING" val="|1.9|14.3"/>
</p:tagLst>
</file>

<file path=ppt/tags/tag12.xml><?xml version="1.0" encoding="utf-8"?>
<p:tagLst xmlns:a="http://schemas.openxmlformats.org/drawingml/2006/main" xmlns:r="http://schemas.openxmlformats.org/officeDocument/2006/relationships" xmlns:p="http://schemas.openxmlformats.org/presentationml/2006/main">
  <p:tag name="TIMING" val="|9.9"/>
</p:tagLst>
</file>

<file path=ppt/tags/tag2.xml><?xml version="1.0" encoding="utf-8"?>
<p:tagLst xmlns:a="http://schemas.openxmlformats.org/drawingml/2006/main" xmlns:r="http://schemas.openxmlformats.org/officeDocument/2006/relationships" xmlns:p="http://schemas.openxmlformats.org/presentationml/2006/main">
  <p:tag name="TIMING" val="|0|0"/>
</p:tagLst>
</file>

<file path=ppt/tags/tag3.xml><?xml version="1.0" encoding="utf-8"?>
<p:tagLst xmlns:a="http://schemas.openxmlformats.org/drawingml/2006/main" xmlns:r="http://schemas.openxmlformats.org/officeDocument/2006/relationships" xmlns:p="http://schemas.openxmlformats.org/presentationml/2006/main">
  <p:tag name="TIMING" val="|31.6|3|8|8.3|2.6|1.9|5.9"/>
</p:tagLst>
</file>

<file path=ppt/tags/tag4.xml><?xml version="1.0" encoding="utf-8"?>
<p:tagLst xmlns:a="http://schemas.openxmlformats.org/drawingml/2006/main" xmlns:r="http://schemas.openxmlformats.org/officeDocument/2006/relationships" xmlns:p="http://schemas.openxmlformats.org/presentationml/2006/main">
  <p:tag name="TIMING" val="|28.5|9.1"/>
</p:tagLst>
</file>

<file path=ppt/tags/tag5.xml><?xml version="1.0" encoding="utf-8"?>
<p:tagLst xmlns:a="http://schemas.openxmlformats.org/drawingml/2006/main" xmlns:r="http://schemas.openxmlformats.org/officeDocument/2006/relationships" xmlns:p="http://schemas.openxmlformats.org/presentationml/2006/main">
  <p:tag name="TIMING" val="|16.3|4|9.2|6.9|24.4"/>
</p:tagLst>
</file>

<file path=ppt/tags/tag6.xml><?xml version="1.0" encoding="utf-8"?>
<p:tagLst xmlns:a="http://schemas.openxmlformats.org/drawingml/2006/main" xmlns:r="http://schemas.openxmlformats.org/officeDocument/2006/relationships" xmlns:p="http://schemas.openxmlformats.org/presentationml/2006/main">
  <p:tag name="TIMING" val="|8.9|41.3"/>
</p:tagLst>
</file>

<file path=ppt/tags/tag7.xml><?xml version="1.0" encoding="utf-8"?>
<p:tagLst xmlns:a="http://schemas.openxmlformats.org/drawingml/2006/main" xmlns:r="http://schemas.openxmlformats.org/officeDocument/2006/relationships" xmlns:p="http://schemas.openxmlformats.org/presentationml/2006/main">
  <p:tag name="TIMING" val="|8.2"/>
</p:tagLst>
</file>

<file path=ppt/tags/tag8.xml><?xml version="1.0" encoding="utf-8"?>
<p:tagLst xmlns:a="http://schemas.openxmlformats.org/drawingml/2006/main" xmlns:r="http://schemas.openxmlformats.org/officeDocument/2006/relationships" xmlns:p="http://schemas.openxmlformats.org/presentationml/2006/main">
  <p:tag name="TIMING" val="|1.9|14.3"/>
</p:tagLst>
</file>

<file path=ppt/tags/tag9.xml><?xml version="1.0" encoding="utf-8"?>
<p:tagLst xmlns:a="http://schemas.openxmlformats.org/drawingml/2006/main" xmlns:r="http://schemas.openxmlformats.org/officeDocument/2006/relationships" xmlns:p="http://schemas.openxmlformats.org/presentationml/2006/main">
  <p:tag name="TIMING" val="|65"/>
</p:tagLst>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ustom 1">
      <a:majorFont>
        <a:latin typeface="Gill Sans MT"/>
        <a:ea typeface=""/>
        <a:cs typeface=""/>
      </a:majorFont>
      <a:minorFont>
        <a:latin typeface="Gill Sans MT"/>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16029</TotalTime>
  <Pages>0</Pages>
  <Words>2001</Words>
  <Characters>0</Characters>
  <Application>Microsoft Macintosh PowerPoint</Application>
  <PresentationFormat>Custom</PresentationFormat>
  <Lines>0</Lines>
  <Paragraphs>391</Paragraphs>
  <Slides>35</Slides>
  <Notes>21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Bolt:  On-Demand Infinite Loop Escape in Unmodified Binaries</vt:lpstr>
      <vt:lpstr>Bolt:  On-Demand Infinite Loop Escape in Unmodified Binaries</vt:lpstr>
      <vt:lpstr>Bolt:  On-Demand Infinite Loop Escape in Unmodified Binaries</vt:lpstr>
      <vt:lpstr>PowerPoint Presentation</vt:lpstr>
      <vt:lpstr>Basic Approach</vt:lpstr>
      <vt:lpstr>Basic Approach</vt:lpstr>
      <vt:lpstr>Basic Approach</vt:lpstr>
      <vt:lpstr>Basic Approach</vt:lpstr>
      <vt:lpstr>Bolt’s Key Property</vt:lpstr>
      <vt:lpstr>Wireshark 1.4</vt:lpstr>
      <vt:lpstr>How does Bolt work?</vt:lpstr>
      <vt:lpstr>Step 1: Identify if Application is Executing in a Loop</vt:lpstr>
      <vt:lpstr>Loop Detection Algorithm</vt:lpstr>
      <vt:lpstr>Calling Context Reconstruction</vt:lpstr>
      <vt:lpstr>Calling Context Reconstruction</vt:lpstr>
      <vt:lpstr>Step 2: Detect Infinite Loop</vt:lpstr>
      <vt:lpstr>Step 3: Identify Escape Strategies</vt:lpstr>
      <vt:lpstr>Step 4: Search for Escape</vt:lpstr>
      <vt:lpstr>Implementation</vt:lpstr>
      <vt:lpstr>How does Bolt work?</vt:lpstr>
      <vt:lpstr>Benchmarks: 13 Loops</vt:lpstr>
      <vt:lpstr>Can Detection Be Done Efficiently?</vt:lpstr>
      <vt:lpstr>How Good is Output After Escape?</vt:lpstr>
      <vt:lpstr>Why do Infinite Loops Happen to Good People?</vt:lpstr>
      <vt:lpstr>Python Ctags Infinite Loop</vt:lpstr>
      <vt:lpstr>Why do Infinite Loops Happen to Good People?</vt:lpstr>
      <vt:lpstr>PAM Infinite Loop</vt:lpstr>
      <vt:lpstr>Related Work</vt:lpstr>
      <vt:lpstr>Conclusion</vt:lpstr>
      <vt:lpstr>Takeaway</vt:lpstr>
      <vt:lpstr>The End</vt:lpstr>
      <vt:lpstr>Backup Slides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Detecting and Escaping Infinite Loops with Jolt</dc:title>
  <dc:creator>Michael Carbin</dc:creator>
  <cp:lastModifiedBy>Michael</cp:lastModifiedBy>
  <cp:revision>3206</cp:revision>
  <dcterms:modified xsi:type="dcterms:W3CDTF">2014-01-04T01:56:37Z</dcterms:modified>
</cp:coreProperties>
</file>