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5" r:id="rId6"/>
    <p:sldMasterId id="2147483687" r:id="rId7"/>
  </p:sldMasterIdLst>
  <p:notesMasterIdLst>
    <p:notesMasterId r:id="rId21"/>
  </p:notesMasterIdLst>
  <p:handoutMasterIdLst>
    <p:handoutMasterId r:id="rId22"/>
  </p:handoutMasterIdLst>
  <p:sldIdLst>
    <p:sldId id="330" r:id="rId8"/>
    <p:sldId id="257" r:id="rId9"/>
    <p:sldId id="332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33" r:id="rId18"/>
    <p:sldId id="334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53B"/>
    <a:srgbClr val="5B9BD5"/>
    <a:srgbClr val="544496"/>
    <a:srgbClr val="959A9D"/>
    <a:srgbClr val="FFFFFF"/>
    <a:srgbClr val="E5E5E5"/>
    <a:srgbClr val="FFE3A9"/>
    <a:srgbClr val="B0DEAC"/>
    <a:srgbClr val="7FCEEE"/>
    <a:srgbClr val="A9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0840B-6081-425B-9AAC-9DD2FBEF73E3}" v="4" dt="2022-01-03T13:45:0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336" autoAdjust="0"/>
  </p:normalViewPr>
  <p:slideViewPr>
    <p:cSldViewPr snapToGrid="0">
      <p:cViewPr varScale="1">
        <p:scale>
          <a:sx n="74" d="100"/>
          <a:sy n="74" d="100"/>
        </p:scale>
        <p:origin x="5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notesViewPr>
    <p:cSldViewPr snapToGrid="0">
      <p:cViewPr varScale="1">
        <p:scale>
          <a:sx n="88" d="100"/>
          <a:sy n="88" d="100"/>
        </p:scale>
        <p:origin x="23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ers, Kacee R CTR (USA)" userId="89662e80-10eb-4787-aff6-92cd157229c8" providerId="ADAL" clId="{94D0840B-6081-425B-9AAC-9DD2FBEF73E3}"/>
    <pc:docChg chg="modSld">
      <pc:chgData name="Landers, Kacee R CTR (USA)" userId="89662e80-10eb-4787-aff6-92cd157229c8" providerId="ADAL" clId="{94D0840B-6081-425B-9AAC-9DD2FBEF73E3}" dt="2022-01-03T13:45:04.158" v="0"/>
      <pc:docMkLst>
        <pc:docMk/>
      </pc:docMkLst>
      <pc:sldChg chg="modSp">
        <pc:chgData name="Landers, Kacee R CTR (USA)" userId="89662e80-10eb-4787-aff6-92cd157229c8" providerId="ADAL" clId="{94D0840B-6081-425B-9AAC-9DD2FBEF73E3}" dt="2022-01-03T13:45:04.158" v="0"/>
        <pc:sldMkLst>
          <pc:docMk/>
          <pc:sldMk cId="3017713140" sldId="339"/>
        </pc:sldMkLst>
        <pc:graphicFrameChg chg="mod">
          <ac:chgData name="Landers, Kacee R CTR (USA)" userId="89662e80-10eb-4787-aff6-92cd157229c8" providerId="ADAL" clId="{94D0840B-6081-425B-9AAC-9DD2FBEF73E3}" dt="2022-01-03T13:45:04.158" v="0"/>
          <ac:graphicFrameMkLst>
            <pc:docMk/>
            <pc:sldMk cId="3017713140" sldId="339"/>
            <ac:graphicFrameMk id="12" creationId="{91FBD3E3-75B7-4B29-9586-97B05EBD807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7E90-C49E-429E-8CE2-C1058D9B8EC8}" type="doc">
      <dgm:prSet loTypeId="urn:microsoft.com/office/officeart/2005/8/layout/arrow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1577D-2193-46C7-A9F3-829DA62C7EA9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EB174DAE-7B4D-46F2-B55F-DE7E1D9EA99B}" type="parTrans" cxnId="{F35ACB7E-7A59-4B17-B228-26326D6FD6F3}">
      <dgm:prSet/>
      <dgm:spPr/>
      <dgm:t>
        <a:bodyPr/>
        <a:lstStyle/>
        <a:p>
          <a:endParaRPr lang="en-US"/>
        </a:p>
      </dgm:t>
    </dgm:pt>
    <dgm:pt modelId="{A6799438-B95D-485B-AD42-52C88C139A4C}" type="sibTrans" cxnId="{F35ACB7E-7A59-4B17-B228-26326D6FD6F3}">
      <dgm:prSet/>
      <dgm:spPr/>
      <dgm:t>
        <a:bodyPr/>
        <a:lstStyle/>
        <a:p>
          <a:endParaRPr lang="en-US"/>
        </a:p>
      </dgm:t>
    </dgm:pt>
    <dgm:pt modelId="{7DE7C241-E8A3-48A9-A409-926AB6F5EB4B}">
      <dgm:prSet phldrT="[Text]"/>
      <dgm:spPr/>
      <dgm:t>
        <a:bodyPr/>
        <a:lstStyle/>
        <a:p>
          <a:r>
            <a:rPr lang="en-US" dirty="0"/>
            <a:t>Exchange</a:t>
          </a:r>
        </a:p>
      </dgm:t>
    </dgm:pt>
    <dgm:pt modelId="{7B2D74D9-2DED-4B5C-A5CE-9D2614634AB7}" type="parTrans" cxnId="{941F206A-8C0C-4A86-95A4-9997E90FE94A}">
      <dgm:prSet/>
      <dgm:spPr/>
      <dgm:t>
        <a:bodyPr/>
        <a:lstStyle/>
        <a:p>
          <a:endParaRPr lang="en-US"/>
        </a:p>
      </dgm:t>
    </dgm:pt>
    <dgm:pt modelId="{0906E9B4-E460-4FAA-ABB6-382D17E74B11}" type="sibTrans" cxnId="{941F206A-8C0C-4A86-95A4-9997E90FE94A}">
      <dgm:prSet/>
      <dgm:spPr/>
      <dgm:t>
        <a:bodyPr/>
        <a:lstStyle/>
        <a:p>
          <a:endParaRPr lang="en-US"/>
        </a:p>
      </dgm:t>
    </dgm:pt>
    <dgm:pt modelId="{B311D62B-AF40-4F2E-A1C1-732A1746557C}" type="pres">
      <dgm:prSet presAssocID="{66337E90-C49E-429E-8CE2-C1058D9B8EC8}" presName="cycle" presStyleCnt="0">
        <dgm:presLayoutVars>
          <dgm:dir/>
          <dgm:resizeHandles val="exact"/>
        </dgm:presLayoutVars>
      </dgm:prSet>
      <dgm:spPr/>
    </dgm:pt>
    <dgm:pt modelId="{8164505B-9706-4818-98E8-A88062CF8C47}" type="pres">
      <dgm:prSet presAssocID="{58F1577D-2193-46C7-A9F3-829DA62C7EA9}" presName="arrow" presStyleLbl="node1" presStyleIdx="0" presStyleCnt="2" custRadScaleRad="111282" custRadScaleInc="-506">
        <dgm:presLayoutVars>
          <dgm:bulletEnabled val="1"/>
        </dgm:presLayoutVars>
      </dgm:prSet>
      <dgm:spPr/>
    </dgm:pt>
    <dgm:pt modelId="{4DC02EB9-4D16-4226-8592-ECBC2EED42FF}" type="pres">
      <dgm:prSet presAssocID="{7DE7C241-E8A3-48A9-A409-926AB6F5EB4B}" presName="arrow" presStyleLbl="node1" presStyleIdx="1" presStyleCnt="2" custRadScaleRad="96313" custRadScaleInc="-84">
        <dgm:presLayoutVars>
          <dgm:bulletEnabled val="1"/>
        </dgm:presLayoutVars>
      </dgm:prSet>
      <dgm:spPr/>
    </dgm:pt>
  </dgm:ptLst>
  <dgm:cxnLst>
    <dgm:cxn modelId="{FB1CD326-D0DC-441A-8925-464910D20125}" type="presOf" srcId="{7DE7C241-E8A3-48A9-A409-926AB6F5EB4B}" destId="{4DC02EB9-4D16-4226-8592-ECBC2EED42FF}" srcOrd="0" destOrd="0" presId="urn:microsoft.com/office/officeart/2005/8/layout/arrow1"/>
    <dgm:cxn modelId="{941F206A-8C0C-4A86-95A4-9997E90FE94A}" srcId="{66337E90-C49E-429E-8CE2-C1058D9B8EC8}" destId="{7DE7C241-E8A3-48A9-A409-926AB6F5EB4B}" srcOrd="1" destOrd="0" parTransId="{7B2D74D9-2DED-4B5C-A5CE-9D2614634AB7}" sibTransId="{0906E9B4-E460-4FAA-ABB6-382D17E74B11}"/>
    <dgm:cxn modelId="{4DCD9450-3156-432E-8014-C9C18667EFC0}" type="presOf" srcId="{66337E90-C49E-429E-8CE2-C1058D9B8EC8}" destId="{B311D62B-AF40-4F2E-A1C1-732A1746557C}" srcOrd="0" destOrd="0" presId="urn:microsoft.com/office/officeart/2005/8/layout/arrow1"/>
    <dgm:cxn modelId="{F35ACB7E-7A59-4B17-B228-26326D6FD6F3}" srcId="{66337E90-C49E-429E-8CE2-C1058D9B8EC8}" destId="{58F1577D-2193-46C7-A9F3-829DA62C7EA9}" srcOrd="0" destOrd="0" parTransId="{EB174DAE-7B4D-46F2-B55F-DE7E1D9EA99B}" sibTransId="{A6799438-B95D-485B-AD42-52C88C139A4C}"/>
    <dgm:cxn modelId="{AF4A04D8-557B-4265-8B3C-FEBD0205A23C}" type="presOf" srcId="{58F1577D-2193-46C7-A9F3-829DA62C7EA9}" destId="{8164505B-9706-4818-98E8-A88062CF8C47}" srcOrd="0" destOrd="0" presId="urn:microsoft.com/office/officeart/2005/8/layout/arrow1"/>
    <dgm:cxn modelId="{8254C65F-112F-47A4-AC79-459D293987ED}" type="presParOf" srcId="{B311D62B-AF40-4F2E-A1C1-732A1746557C}" destId="{8164505B-9706-4818-98E8-A88062CF8C47}" srcOrd="0" destOrd="0" presId="urn:microsoft.com/office/officeart/2005/8/layout/arrow1"/>
    <dgm:cxn modelId="{4AC5C04F-7E60-4648-8EC4-235F98640B1E}" type="presParOf" srcId="{B311D62B-AF40-4F2E-A1C1-732A1746557C}" destId="{4DC02EB9-4D16-4226-8592-ECBC2EED42F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4505B-9706-4818-98E8-A88062CF8C47}">
      <dsp:nvSpPr>
        <dsp:cNvPr id="0" name=""/>
        <dsp:cNvSpPr/>
      </dsp:nvSpPr>
      <dsp:spPr>
        <a:xfrm rot="16200000">
          <a:off x="0" y="926"/>
          <a:ext cx="1604468" cy="160446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Information</a:t>
          </a:r>
        </a:p>
      </dsp:txBody>
      <dsp:txXfrm rot="5400000">
        <a:off x="280782" y="402043"/>
        <a:ext cx="1323686" cy="802234"/>
      </dsp:txXfrm>
    </dsp:sp>
    <dsp:sp modelId="{4DC02EB9-4D16-4226-8592-ECBC2EED42FF}">
      <dsp:nvSpPr>
        <dsp:cNvPr id="0" name=""/>
        <dsp:cNvSpPr/>
      </dsp:nvSpPr>
      <dsp:spPr>
        <a:xfrm rot="5400000">
          <a:off x="2028421" y="0"/>
          <a:ext cx="1604468" cy="160446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Exchange</a:t>
          </a:r>
        </a:p>
      </dsp:txBody>
      <dsp:txXfrm rot="-5400000">
        <a:off x="2028421" y="401117"/>
        <a:ext cx="1323686" cy="80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D916F-D045-443B-B66D-29235AF68E3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FFB9-3D50-4A5D-A75C-ED546B27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9F106-2FD7-4803-9A35-9A15E8FCF302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562A-ACB9-48E4-8E2B-4598AF8F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0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pic>
        <p:nvPicPr>
          <p:cNvPr id="9" name="Picture 8" descr="DISA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8" y="5028134"/>
            <a:ext cx="2463895" cy="12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Blan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 &quot;"/>
          <p:cNvSpPr/>
          <p:nvPr userDrawn="1"/>
        </p:nvSpPr>
        <p:spPr>
          <a:xfrm flipV="1">
            <a:off x="0" y="0"/>
            <a:ext cx="12197498" cy="6857999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4408" y="6634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6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 descr="&quot; &quot;"/>
          <p:cNvSpPr/>
          <p:nvPr userDrawn="1"/>
        </p:nvSpPr>
        <p:spPr>
          <a:xfrm>
            <a:off x="1" y="2147581"/>
            <a:ext cx="12191999" cy="25600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4811" y="-213196"/>
            <a:ext cx="445909" cy="131916"/>
          </a:xfrm>
          <a:prstGeom prst="rect">
            <a:avLst/>
          </a:prstGeom>
        </p:spPr>
        <p:txBody>
          <a:bodyPr/>
          <a:lstStyle>
            <a:lvl1pPr>
              <a:defRPr sz="500"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End slide</a:t>
            </a:r>
          </a:p>
        </p:txBody>
      </p:sp>
      <p:pic>
        <p:nvPicPr>
          <p:cNvPr id="21" name="Picture 20" descr="DISA logo&#10;Defense Information Systems Agency &#10;The IT Combat Support Agenc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5" y="2456451"/>
            <a:ext cx="2721139" cy="1376119"/>
          </a:xfrm>
          <a:prstGeom prst="rect">
            <a:avLst/>
          </a:prstGeom>
        </p:spPr>
      </p:pic>
      <p:pic>
        <p:nvPicPr>
          <p:cNvPr id="22" name="Picture 21" descr="computer monitor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70" y="4142337"/>
            <a:ext cx="197194" cy="17764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022506" y="4100814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www.disa.mil</a:t>
            </a:r>
          </a:p>
        </p:txBody>
      </p:sp>
      <p:pic>
        <p:nvPicPr>
          <p:cNvPr id="24" name="Picture 23" descr="Facebook icon"/>
          <p:cNvPicPr>
            <a:picLocks noChangeAspect="1"/>
          </p:cNvPicPr>
          <p:nvPr userDrawn="1"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750" y="4125964"/>
            <a:ext cx="178802" cy="178802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201033" y="4093298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/USDISA</a:t>
            </a:r>
          </a:p>
        </p:txBody>
      </p:sp>
      <p:pic>
        <p:nvPicPr>
          <p:cNvPr id="26" name="Picture 25" descr="Twitter icon"/>
          <p:cNvPicPr>
            <a:picLocks noChangeAspect="1"/>
          </p:cNvPicPr>
          <p:nvPr userDrawn="1"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911" y="4105879"/>
            <a:ext cx="216903" cy="216903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3160965" y="4082936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@USDISA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209563" y="5872915"/>
            <a:ext cx="4882392" cy="75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3000" dirty="0">
                <a:solidFill>
                  <a:srgbClr val="544496"/>
                </a:solidFill>
                <a:latin typeface="League Gothic" panose="00000500000000000000" pitchFamily="50" charset="0"/>
                <a:cs typeface="Franklin Gothic Medium"/>
              </a:rPr>
              <a:t>Trust in DISA: </a:t>
            </a:r>
          </a:p>
          <a:p>
            <a:pPr algn="ctr">
              <a:lnSpc>
                <a:spcPts val="2500"/>
              </a:lnSpc>
            </a:pPr>
            <a:r>
              <a:rPr lang="en-US" sz="3000" dirty="0">
                <a:solidFill>
                  <a:srgbClr val="544496"/>
                </a:solidFill>
                <a:latin typeface="League Gothic" panose="00000500000000000000" pitchFamily="50" charset="0"/>
                <a:cs typeface="Franklin Gothic Medium"/>
              </a:rPr>
              <a:t>Mission first, people always</a:t>
            </a:r>
          </a:p>
        </p:txBody>
      </p:sp>
    </p:spTree>
    <p:extLst>
      <p:ext uri="{BB962C8B-B14F-4D97-AF65-F5344CB8AC3E}">
        <p14:creationId xmlns:p14="http://schemas.microsoft.com/office/powerpoint/2010/main" val="415241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802802" y="1196605"/>
            <a:ext cx="8389198" cy="1776788"/>
          </a:xfrm>
          <a:prstGeom prst="rect">
            <a:avLst/>
          </a:prstGeom>
          <a:solidFill>
            <a:srgbClr val="544496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24323" y="1333849"/>
            <a:ext cx="7536374" cy="1543575"/>
          </a:xfrm>
          <a:prstGeom prst="rect">
            <a:avLst/>
          </a:prstGeom>
        </p:spPr>
        <p:txBody>
          <a:bodyPr anchor="t"/>
          <a:lstStyle>
            <a:lvl1pPr algn="l">
              <a:defRPr sz="4800" baseline="0"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Briefing title</a:t>
            </a:r>
          </a:p>
        </p:txBody>
      </p:sp>
      <p:sp>
        <p:nvSpPr>
          <p:cNvPr id="8" name="Rectangle 7" descr="&quot; &quot;"/>
          <p:cNvSpPr/>
          <p:nvPr userDrawn="1"/>
        </p:nvSpPr>
        <p:spPr>
          <a:xfrm>
            <a:off x="4124324" y="2973393"/>
            <a:ext cx="8067676" cy="844088"/>
          </a:xfrm>
          <a:prstGeom prst="rect">
            <a:avLst/>
          </a:prstGeom>
          <a:solidFill>
            <a:srgbClr val="E5E5E5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2608" y="3025502"/>
            <a:ext cx="7248089" cy="2645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BRIEFER’S NAME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12608" y="3269194"/>
            <a:ext cx="7248089" cy="2874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Briefer’s organization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412606" y="3493312"/>
            <a:ext cx="7248089" cy="2874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DISA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8" y="5028134"/>
            <a:ext cx="2463895" cy="12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ner Image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65627"/>
          <a:stretch/>
        </p:blipFill>
        <p:spPr>
          <a:xfrm>
            <a:off x="5579" y="371"/>
            <a:ext cx="12192000" cy="1291906"/>
          </a:xfrm>
          <a:prstGeom prst="rect">
            <a:avLst/>
          </a:prstGeom>
        </p:spPr>
      </p:pic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2" name="Rectangle 11" descr="&quot; &quot;"/>
          <p:cNvSpPr/>
          <p:nvPr userDrawn="1"/>
        </p:nvSpPr>
        <p:spPr>
          <a:xfrm flipV="1">
            <a:off x="0" y="1285668"/>
            <a:ext cx="12197498" cy="61643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8699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353B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2743198"/>
            <a:ext cx="10508690" cy="3456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Stand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ner Image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65627"/>
          <a:stretch/>
        </p:blipFill>
        <p:spPr>
          <a:xfrm>
            <a:off x="5579" y="371"/>
            <a:ext cx="12192000" cy="1291906"/>
          </a:xfrm>
          <a:prstGeom prst="rect">
            <a:avLst/>
          </a:prstGeom>
        </p:spPr>
      </p:pic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2" name="Rectangle 11" descr="&quot; &quot;"/>
          <p:cNvSpPr/>
          <p:nvPr userDrawn="1"/>
        </p:nvSpPr>
        <p:spPr>
          <a:xfrm flipV="1">
            <a:off x="0" y="1285668"/>
            <a:ext cx="12197498" cy="6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 flipV="1">
            <a:off x="0" y="1347309"/>
            <a:ext cx="12197498" cy="5510691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8699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2743198"/>
            <a:ext cx="10508690" cy="3456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7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Righ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3"/>
          <a:stretch/>
        </p:blipFill>
        <p:spPr>
          <a:xfrm>
            <a:off x="7981950" y="0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7978776" y="-2082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7926388" y="-1"/>
            <a:ext cx="64008" cy="685791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4496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Righ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 &quot;"/>
          <p:cNvSpPr/>
          <p:nvPr userDrawn="1"/>
        </p:nvSpPr>
        <p:spPr>
          <a:xfrm flipV="1">
            <a:off x="0" y="-2171"/>
            <a:ext cx="7926388" cy="6868558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3"/>
          <a:stretch/>
        </p:blipFill>
        <p:spPr>
          <a:xfrm>
            <a:off x="7981950" y="0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7978519" y="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1886855"/>
            <a:ext cx="6245404" cy="431260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7926388" y="-1"/>
            <a:ext cx="64008" cy="685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Lef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140" r="27891" b="-140"/>
          <a:stretch/>
        </p:blipFill>
        <p:spPr>
          <a:xfrm>
            <a:off x="1587" y="4729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0" y="-447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C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2083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4496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2083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353B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4216622" y="-3567"/>
            <a:ext cx="64008" cy="685791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Lef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140" r="27891" b="-140"/>
          <a:stretch/>
        </p:blipFill>
        <p:spPr>
          <a:xfrm>
            <a:off x="1587" y="4729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0" y="-447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 flipV="1">
            <a:off x="4267083" y="-2081"/>
            <a:ext cx="7926388" cy="6860081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2083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2083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4216622" y="-3567"/>
            <a:ext cx="64008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1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 descr="&quot; &quot;"/>
          <p:cNvSpPr/>
          <p:nvPr userDrawn="1"/>
        </p:nvSpPr>
        <p:spPr>
          <a:xfrm>
            <a:off x="0" y="667512"/>
            <a:ext cx="12192000" cy="5516176"/>
          </a:xfrm>
          <a:prstGeom prst="rect">
            <a:avLst/>
          </a:prstGeom>
          <a:solidFill>
            <a:srgbClr val="544496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4837" y="2879630"/>
            <a:ext cx="11110824" cy="62557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837" y="3480276"/>
            <a:ext cx="11110824" cy="767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ner Image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65627"/>
          <a:stretch/>
        </p:blipFill>
        <p:spPr>
          <a:xfrm>
            <a:off x="5579" y="371"/>
            <a:ext cx="12192000" cy="1291906"/>
          </a:xfrm>
          <a:prstGeom prst="rect">
            <a:avLst/>
          </a:prstGeom>
        </p:spPr>
      </p:pic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2" name="Rectangle 11" descr="&quot; &quot;"/>
          <p:cNvSpPr/>
          <p:nvPr userDrawn="1"/>
        </p:nvSpPr>
        <p:spPr>
          <a:xfrm flipV="1">
            <a:off x="0" y="1285668"/>
            <a:ext cx="12197498" cy="61643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8699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353B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2743198"/>
            <a:ext cx="10508690" cy="3456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45" y="84785"/>
            <a:ext cx="1492167" cy="11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6634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353B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2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Blan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 &quot;"/>
          <p:cNvSpPr/>
          <p:nvPr userDrawn="1"/>
        </p:nvSpPr>
        <p:spPr>
          <a:xfrm flipV="1">
            <a:off x="0" y="0"/>
            <a:ext cx="12197498" cy="6857999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4408" y="6634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51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//FOUO: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 descr="&quot; &quot;"/>
          <p:cNvSpPr/>
          <p:nvPr userDrawn="1"/>
        </p:nvSpPr>
        <p:spPr>
          <a:xfrm>
            <a:off x="1" y="2147581"/>
            <a:ext cx="12191999" cy="25600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UNCLASSIFIED//FOR OFFICIAL USE ONLY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4811" y="-213196"/>
            <a:ext cx="445909" cy="131916"/>
          </a:xfrm>
          <a:prstGeom prst="rect">
            <a:avLst/>
          </a:prstGeom>
        </p:spPr>
        <p:txBody>
          <a:bodyPr/>
          <a:lstStyle>
            <a:lvl1pPr>
              <a:defRPr sz="500"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End slide</a:t>
            </a:r>
          </a:p>
        </p:txBody>
      </p:sp>
      <p:pic>
        <p:nvPicPr>
          <p:cNvPr id="21" name="Picture 20" descr="DISA logo&#10;Defense Information Systems Agency &#10;The IT Combat Support Agenc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5" y="2456451"/>
            <a:ext cx="2721139" cy="1376119"/>
          </a:xfrm>
          <a:prstGeom prst="rect">
            <a:avLst/>
          </a:prstGeom>
        </p:spPr>
      </p:pic>
      <p:pic>
        <p:nvPicPr>
          <p:cNvPr id="22" name="Picture 21" descr="computer monitor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70" y="4142337"/>
            <a:ext cx="197194" cy="17764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022506" y="4092188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www.disa.mil</a:t>
            </a:r>
          </a:p>
        </p:txBody>
      </p:sp>
      <p:pic>
        <p:nvPicPr>
          <p:cNvPr id="24" name="Picture 23" descr="Facebook icon"/>
          <p:cNvPicPr>
            <a:picLocks noChangeAspect="1"/>
          </p:cNvPicPr>
          <p:nvPr userDrawn="1"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750" y="4125964"/>
            <a:ext cx="178802" cy="178802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201033" y="4093298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/USDISA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209563" y="5872915"/>
            <a:ext cx="4882392" cy="75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3000" dirty="0">
                <a:solidFill>
                  <a:srgbClr val="544496"/>
                </a:solidFill>
                <a:latin typeface="League Gothic" panose="00000500000000000000" pitchFamily="50" charset="0"/>
                <a:cs typeface="Franklin Gothic Medium"/>
              </a:rPr>
              <a:t>Trust in DISA: </a:t>
            </a:r>
          </a:p>
          <a:p>
            <a:pPr algn="ctr">
              <a:lnSpc>
                <a:spcPts val="2500"/>
              </a:lnSpc>
            </a:pPr>
            <a:r>
              <a:rPr lang="en-US" sz="3000" dirty="0">
                <a:solidFill>
                  <a:srgbClr val="544496"/>
                </a:solidFill>
                <a:latin typeface="League Gothic" panose="00000500000000000000" pitchFamily="50" charset="0"/>
                <a:cs typeface="Franklin Gothic Medium"/>
              </a:rPr>
              <a:t>Mission first, people always</a:t>
            </a:r>
          </a:p>
        </p:txBody>
      </p:sp>
      <p:pic>
        <p:nvPicPr>
          <p:cNvPr id="18" name="Picture 17" descr="Twitter icon"/>
          <p:cNvPicPr>
            <a:picLocks noChangeAspect="1"/>
          </p:cNvPicPr>
          <p:nvPr userDrawn="1"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911" y="4105879"/>
            <a:ext cx="216903" cy="21690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3160965" y="4082936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@USDISA</a:t>
            </a:r>
          </a:p>
        </p:txBody>
      </p:sp>
    </p:spTree>
    <p:extLst>
      <p:ext uri="{BB962C8B-B14F-4D97-AF65-F5344CB8AC3E}">
        <p14:creationId xmlns:p14="http://schemas.microsoft.com/office/powerpoint/2010/main" val="1891103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802802" y="1196605"/>
            <a:ext cx="8389198" cy="1776788"/>
          </a:xfrm>
          <a:prstGeom prst="rect">
            <a:avLst/>
          </a:prstGeom>
          <a:solidFill>
            <a:srgbClr val="544496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24323" y="1333849"/>
            <a:ext cx="7536374" cy="1543575"/>
          </a:xfrm>
          <a:prstGeom prst="rect">
            <a:avLst/>
          </a:prstGeom>
        </p:spPr>
        <p:txBody>
          <a:bodyPr anchor="t"/>
          <a:lstStyle>
            <a:lvl1pPr algn="l">
              <a:defRPr sz="4800" baseline="0"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Briefing title</a:t>
            </a:r>
          </a:p>
        </p:txBody>
      </p:sp>
      <p:sp>
        <p:nvSpPr>
          <p:cNvPr id="8" name="Rectangle 7" descr="&quot; &quot;"/>
          <p:cNvSpPr/>
          <p:nvPr userDrawn="1"/>
        </p:nvSpPr>
        <p:spPr>
          <a:xfrm>
            <a:off x="4124324" y="2973393"/>
            <a:ext cx="8067676" cy="844088"/>
          </a:xfrm>
          <a:prstGeom prst="rect">
            <a:avLst/>
          </a:prstGeom>
          <a:solidFill>
            <a:srgbClr val="E5E5E5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2608" y="3025502"/>
            <a:ext cx="7248089" cy="2645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BRIEFER’S NAME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12608" y="3269194"/>
            <a:ext cx="7248089" cy="2874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Briefer’s organization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412606" y="3493312"/>
            <a:ext cx="7248089" cy="2874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DISA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8" y="5028134"/>
            <a:ext cx="2463895" cy="12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44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ner Image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65627"/>
          <a:stretch/>
        </p:blipFill>
        <p:spPr>
          <a:xfrm>
            <a:off x="5579" y="371"/>
            <a:ext cx="12192000" cy="1291906"/>
          </a:xfrm>
          <a:prstGeom prst="rect">
            <a:avLst/>
          </a:prstGeom>
        </p:spPr>
      </p:pic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2" name="Rectangle 11" descr="&quot; &quot;"/>
          <p:cNvSpPr/>
          <p:nvPr userDrawn="1"/>
        </p:nvSpPr>
        <p:spPr>
          <a:xfrm flipV="1">
            <a:off x="0" y="1285668"/>
            <a:ext cx="12197498" cy="61643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8699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353B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2743198"/>
            <a:ext cx="10508690" cy="3456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22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Stand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ner Image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65627"/>
          <a:stretch/>
        </p:blipFill>
        <p:spPr>
          <a:xfrm>
            <a:off x="5579" y="371"/>
            <a:ext cx="12192000" cy="1291906"/>
          </a:xfrm>
          <a:prstGeom prst="rect">
            <a:avLst/>
          </a:prstGeom>
        </p:spPr>
      </p:pic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2" name="Rectangle 11" descr="&quot; &quot;"/>
          <p:cNvSpPr/>
          <p:nvPr userDrawn="1"/>
        </p:nvSpPr>
        <p:spPr>
          <a:xfrm flipV="1">
            <a:off x="0" y="1285668"/>
            <a:ext cx="12197498" cy="6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 flipV="1">
            <a:off x="0" y="1347309"/>
            <a:ext cx="12197498" cy="5510691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8699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2743198"/>
            <a:ext cx="10508690" cy="3456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0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Righ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3"/>
          <a:stretch/>
        </p:blipFill>
        <p:spPr>
          <a:xfrm>
            <a:off x="7981950" y="0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7978776" y="-2082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7926388" y="-1"/>
            <a:ext cx="64008" cy="685791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4496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Righ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 &quot;"/>
          <p:cNvSpPr/>
          <p:nvPr userDrawn="1"/>
        </p:nvSpPr>
        <p:spPr>
          <a:xfrm flipV="1">
            <a:off x="0" y="-2171"/>
            <a:ext cx="7926388" cy="6868558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3"/>
          <a:stretch/>
        </p:blipFill>
        <p:spPr>
          <a:xfrm>
            <a:off x="7981950" y="0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7978519" y="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1886855"/>
            <a:ext cx="6245404" cy="431260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7926388" y="-1"/>
            <a:ext cx="64008" cy="685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Lef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140" r="27891" b="-140"/>
          <a:stretch/>
        </p:blipFill>
        <p:spPr>
          <a:xfrm>
            <a:off x="1587" y="4729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0" y="-447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2083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4496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2083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353B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4216622" y="-3567"/>
            <a:ext cx="64008" cy="685791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Lef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140" r="27891" b="-140"/>
          <a:stretch/>
        </p:blipFill>
        <p:spPr>
          <a:xfrm>
            <a:off x="1587" y="4729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0" y="-447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 flipV="1">
            <a:off x="4267083" y="-2081"/>
            <a:ext cx="7926388" cy="6860081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2083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2083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4216622" y="-3567"/>
            <a:ext cx="64008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Standar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ner Image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65627"/>
          <a:stretch/>
        </p:blipFill>
        <p:spPr>
          <a:xfrm>
            <a:off x="5579" y="371"/>
            <a:ext cx="12192000" cy="1291906"/>
          </a:xfrm>
          <a:prstGeom prst="rect">
            <a:avLst/>
          </a:prstGeom>
        </p:spPr>
      </p:pic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2" name="Rectangle 11" descr="&quot; &quot;"/>
          <p:cNvSpPr/>
          <p:nvPr userDrawn="1"/>
        </p:nvSpPr>
        <p:spPr>
          <a:xfrm flipV="1">
            <a:off x="0" y="1285668"/>
            <a:ext cx="12197498" cy="6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 flipV="1">
            <a:off x="0" y="1347309"/>
            <a:ext cx="12197498" cy="5510691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8699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2743198"/>
            <a:ext cx="10508690" cy="3456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5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 descr="&quot; &quot;"/>
          <p:cNvSpPr/>
          <p:nvPr userDrawn="1"/>
        </p:nvSpPr>
        <p:spPr>
          <a:xfrm>
            <a:off x="0" y="667512"/>
            <a:ext cx="12192000" cy="5516176"/>
          </a:xfrm>
          <a:prstGeom prst="rect">
            <a:avLst/>
          </a:prstGeom>
          <a:solidFill>
            <a:srgbClr val="544496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4837" y="2879630"/>
            <a:ext cx="11110824" cy="62557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837" y="3480276"/>
            <a:ext cx="11110824" cy="767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3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6634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353B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Blan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 &quot;"/>
          <p:cNvSpPr/>
          <p:nvPr userDrawn="1"/>
        </p:nvSpPr>
        <p:spPr>
          <a:xfrm flipV="1">
            <a:off x="0" y="0"/>
            <a:ext cx="12197498" cy="6857999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4408" y="6634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882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: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 descr="&quot; &quot;"/>
          <p:cNvSpPr/>
          <p:nvPr userDrawn="1"/>
        </p:nvSpPr>
        <p:spPr>
          <a:xfrm>
            <a:off x="1" y="2147581"/>
            <a:ext cx="12191999" cy="25600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CONTRACT / ACQUISITION SENSITIVE / FOUO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4811" y="-213196"/>
            <a:ext cx="445909" cy="131916"/>
          </a:xfrm>
          <a:prstGeom prst="rect">
            <a:avLst/>
          </a:prstGeom>
        </p:spPr>
        <p:txBody>
          <a:bodyPr/>
          <a:lstStyle>
            <a:lvl1pPr>
              <a:defRPr sz="500"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End slide</a:t>
            </a:r>
          </a:p>
        </p:txBody>
      </p:sp>
      <p:pic>
        <p:nvPicPr>
          <p:cNvPr id="21" name="Picture 20" descr="DISA logo&#10;Defense Information Systems Agency &#10;The IT Combat Support Agenc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5" y="2456451"/>
            <a:ext cx="2721139" cy="1376119"/>
          </a:xfrm>
          <a:prstGeom prst="rect">
            <a:avLst/>
          </a:prstGeom>
        </p:spPr>
      </p:pic>
      <p:pic>
        <p:nvPicPr>
          <p:cNvPr id="22" name="Picture 21" descr="computer monitor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70" y="4142337"/>
            <a:ext cx="197194" cy="17764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022506" y="4092188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www.disa.mil</a:t>
            </a:r>
          </a:p>
        </p:txBody>
      </p:sp>
      <p:pic>
        <p:nvPicPr>
          <p:cNvPr id="24" name="Picture 23" descr="Facebook icon"/>
          <p:cNvPicPr>
            <a:picLocks noChangeAspect="1"/>
          </p:cNvPicPr>
          <p:nvPr userDrawn="1"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750" y="4125964"/>
            <a:ext cx="178802" cy="178802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201033" y="4093298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/USDISA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5209563" y="5872915"/>
            <a:ext cx="4882392" cy="75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3000" dirty="0">
                <a:solidFill>
                  <a:srgbClr val="544496"/>
                </a:solidFill>
                <a:latin typeface="League Gothic" panose="00000500000000000000" pitchFamily="50" charset="0"/>
                <a:cs typeface="Franklin Gothic Medium"/>
              </a:rPr>
              <a:t>Trust in DISA: </a:t>
            </a:r>
          </a:p>
          <a:p>
            <a:pPr algn="ctr">
              <a:lnSpc>
                <a:spcPts val="2500"/>
              </a:lnSpc>
            </a:pPr>
            <a:r>
              <a:rPr lang="en-US" sz="3000" dirty="0">
                <a:solidFill>
                  <a:srgbClr val="544496"/>
                </a:solidFill>
                <a:latin typeface="League Gothic" panose="00000500000000000000" pitchFamily="50" charset="0"/>
                <a:cs typeface="Franklin Gothic Medium"/>
              </a:rPr>
              <a:t>Mission first, people always</a:t>
            </a:r>
          </a:p>
        </p:txBody>
      </p:sp>
      <p:pic>
        <p:nvPicPr>
          <p:cNvPr id="18" name="Picture 17" descr="Twitter icon"/>
          <p:cNvPicPr>
            <a:picLocks noChangeAspect="1"/>
          </p:cNvPicPr>
          <p:nvPr userDrawn="1"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911" y="4105879"/>
            <a:ext cx="216903" cy="21690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3160965" y="4082936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@USDISA</a:t>
            </a:r>
          </a:p>
        </p:txBody>
      </p:sp>
    </p:spTree>
    <p:extLst>
      <p:ext uri="{BB962C8B-B14F-4D97-AF65-F5344CB8AC3E}">
        <p14:creationId xmlns:p14="http://schemas.microsoft.com/office/powerpoint/2010/main" val="376725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Righ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3"/>
          <a:stretch/>
        </p:blipFill>
        <p:spPr>
          <a:xfrm>
            <a:off x="7981950" y="0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7978776" y="-2082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7926388" y="-1"/>
            <a:ext cx="64008" cy="685791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4496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Righ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 &quot;"/>
          <p:cNvSpPr/>
          <p:nvPr userDrawn="1"/>
        </p:nvSpPr>
        <p:spPr>
          <a:xfrm flipV="1">
            <a:off x="0" y="-2171"/>
            <a:ext cx="7926388" cy="6868558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3"/>
          <a:stretch/>
        </p:blipFill>
        <p:spPr>
          <a:xfrm>
            <a:off x="7981950" y="0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7978519" y="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84408" y="1886855"/>
            <a:ext cx="6245404" cy="431260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E5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7926388" y="-1"/>
            <a:ext cx="64008" cy="685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0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Lef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140" r="27891" b="-140"/>
          <a:stretch/>
        </p:blipFill>
        <p:spPr>
          <a:xfrm>
            <a:off x="1587" y="4729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0" y="-447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C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2083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4496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2083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rgbClr val="54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353B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4216622" y="-3567"/>
            <a:ext cx="64008" cy="6857912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Left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t="140" r="27891" b="-140"/>
          <a:stretch/>
        </p:blipFill>
        <p:spPr>
          <a:xfrm>
            <a:off x="1587" y="4729"/>
            <a:ext cx="4229100" cy="6858000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 flipV="1">
            <a:off x="0" y="-4470"/>
            <a:ext cx="4232274" cy="6860081"/>
          </a:xfrm>
          <a:prstGeom prst="rect">
            <a:avLst/>
          </a:prstGeom>
          <a:solidFill>
            <a:srgbClr val="544496">
              <a:alpha val="1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 flipV="1">
            <a:off x="4267083" y="-2081"/>
            <a:ext cx="7926388" cy="6860081"/>
          </a:xfrm>
          <a:prstGeom prst="rect">
            <a:avLst/>
          </a:prstGeom>
          <a:solidFill>
            <a:srgbClr val="5444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2083" y="1013638"/>
            <a:ext cx="6245404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2083" y="1886855"/>
            <a:ext cx="6245404" cy="431260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5E5"/>
                </a:solidFill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 descr="&quot; &quot;"/>
          <p:cNvSpPr/>
          <p:nvPr userDrawn="1"/>
        </p:nvSpPr>
        <p:spPr>
          <a:xfrm>
            <a:off x="4216622" y="-3567"/>
            <a:ext cx="64008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&quot; &quot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 descr="&quot; &quot;"/>
          <p:cNvSpPr/>
          <p:nvPr userDrawn="1"/>
        </p:nvSpPr>
        <p:spPr>
          <a:xfrm>
            <a:off x="0" y="667512"/>
            <a:ext cx="12192000" cy="5516176"/>
          </a:xfrm>
          <a:prstGeom prst="rect">
            <a:avLst/>
          </a:prstGeom>
          <a:solidFill>
            <a:srgbClr val="544496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4496"/>
              </a:solidFill>
            </a:endParaRPr>
          </a:p>
        </p:txBody>
      </p:sp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4837" y="2879630"/>
            <a:ext cx="11110824" cy="62557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837" y="3480276"/>
            <a:ext cx="11110824" cy="76787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: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assification Marking"/>
          <p:cNvSpPr txBox="1"/>
          <p:nvPr userDrawn="1"/>
        </p:nvSpPr>
        <p:spPr>
          <a:xfrm>
            <a:off x="9320169" y="16778"/>
            <a:ext cx="284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4408" y="663480"/>
            <a:ext cx="10508690" cy="761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353B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"/>
          <p:cNvSpPr txBox="1"/>
          <p:nvPr userDrawn="1"/>
        </p:nvSpPr>
        <p:spPr>
          <a:xfrm>
            <a:off x="219411" y="6582749"/>
            <a:ext cx="2672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6022" y="6560192"/>
            <a:ext cx="1001086" cy="270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6" r:id="rId7"/>
    <p:sldLayoutId id="2147483670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6022" y="6560192"/>
            <a:ext cx="1001086" cy="270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8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6022" y="6560192"/>
            <a:ext cx="1001086" cy="270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A671B7-C6B5-429C-8DA1-5450D4C70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4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sa.meade.re.mbx.mptp@mail.mil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cyber.mil/connect/mpt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a.deps.mil/org/RE4/Shared%20Documents/Mission%20Partner%20Training%20Program/MPTP%20Completion%20Certificate.pub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disa.deps.mil/org/RE4/RE42/PPSM/_layouts/listform.aspx?ListId=%7b5A12CE3A-AEDB-4072-8DAD-9C832F20FB75%7d&amp;PageType=8&amp;IsDlg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22" y="1137388"/>
            <a:ext cx="9138478" cy="32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5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5882" y="373147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Component POCs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38" y="1490086"/>
            <a:ext cx="11723870" cy="374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35"/>
              </a:spcBef>
              <a:defRPr/>
            </a:pPr>
            <a:r>
              <a:rPr lang="en-US" sz="2000" b="1" spc="-10" dirty="0">
                <a:solidFill>
                  <a:srgbClr val="2B3539"/>
                </a:solidFill>
                <a:latin typeface="Arial"/>
                <a:cs typeface="Arial"/>
              </a:rPr>
              <a:t>Quick Links</a:t>
            </a:r>
          </a:p>
          <a:p>
            <a:pPr marL="12700" lvl="0">
              <a:spcBef>
                <a:spcPts val="935"/>
              </a:spcBef>
              <a:defRPr/>
            </a:pPr>
            <a:endParaRPr lang="en-US" sz="2000" b="1" spc="20" dirty="0">
              <a:solidFill>
                <a:srgbClr val="2B3539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12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3123" y="2083755"/>
          <a:ext cx="11966714" cy="328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882">
                  <a:extLst>
                    <a:ext uri="{9D8B030D-6E8A-4147-A177-3AD203B41FA5}">
                      <a16:colId xmlns:a16="http://schemas.microsoft.com/office/drawing/2014/main" val="95440532"/>
                    </a:ext>
                  </a:extLst>
                </a:gridCol>
                <a:gridCol w="9334832">
                  <a:extLst>
                    <a:ext uri="{9D8B030D-6E8A-4147-A177-3AD203B41FA5}">
                      <a16:colId xmlns:a16="http://schemas.microsoft.com/office/drawing/2014/main" val="1902684354"/>
                    </a:ext>
                  </a:extLst>
                </a:gridCol>
              </a:tblGrid>
              <a:tr h="191731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81539"/>
                  </a:ext>
                </a:extLst>
              </a:tr>
              <a:tr h="303574">
                <a:tc>
                  <a:txBody>
                    <a:bodyPr/>
                    <a:lstStyle/>
                    <a:p>
                      <a:r>
                        <a:rPr lang="en-US" sz="1400" dirty="0"/>
                        <a:t>DoD PPSM SharePoint Home</a:t>
                      </a:r>
                      <a:r>
                        <a:rPr lang="en-US" sz="1400" baseline="0" dirty="0"/>
                        <a:t>page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https://disa.deps.mil/org/RE4/RE42/PPSM/default.aspx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20703"/>
                  </a:ext>
                </a:extLst>
              </a:tr>
              <a:tr h="303574">
                <a:tc>
                  <a:txBody>
                    <a:bodyPr/>
                    <a:lstStyle/>
                    <a:p>
                      <a:r>
                        <a:rPr lang="en-US" sz="1400" dirty="0"/>
                        <a:t>PPSM NIPR 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https://pnp.cert.mil/pnp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76600"/>
                  </a:ext>
                </a:extLst>
              </a:tr>
              <a:tr h="303574">
                <a:tc>
                  <a:txBody>
                    <a:bodyPr/>
                    <a:lstStyle/>
                    <a:p>
                      <a:r>
                        <a:rPr lang="en-US" sz="1400" dirty="0"/>
                        <a:t>PPSM SIPR 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https://pnp.cert.smil.mil/pnp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392249"/>
                  </a:ext>
                </a:extLst>
              </a:tr>
              <a:tr h="382475">
                <a:tc>
                  <a:txBody>
                    <a:bodyPr/>
                    <a:lstStyle/>
                    <a:p>
                      <a:r>
                        <a:rPr lang="en-US" sz="1400" dirty="0"/>
                        <a:t>FA Dropbox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https://disa.deps.mil/org/RE4/RE42/PPSM/External/Technical%20Advisory%20Group/Further%20Actions/DROP-BOX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55109"/>
                  </a:ext>
                </a:extLst>
              </a:tr>
              <a:tr h="325095">
                <a:tc>
                  <a:txBody>
                    <a:bodyPr/>
                    <a:lstStyle/>
                    <a:p>
                      <a:r>
                        <a:rPr lang="en-US" sz="1400" dirty="0"/>
                        <a:t>CLSA</a:t>
                      </a:r>
                      <a:r>
                        <a:rPr lang="en-US" sz="1400" baseline="0" dirty="0"/>
                        <a:t> Dropbox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https://disa.deps.mil/org/RE4/RE42/PPSM/External/Technical%20Advisory%20Group/CLSA/DROP-BOX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8837"/>
                  </a:ext>
                </a:extLst>
              </a:tr>
              <a:tr h="584857">
                <a:tc>
                  <a:txBody>
                    <a:bodyPr/>
                    <a:lstStyle/>
                    <a:p>
                      <a:r>
                        <a:rPr lang="en-US" sz="1400" dirty="0"/>
                        <a:t>Exception Dropbox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https://disa.deps.mil/org/RE4/RE42/PPSM/External/Technical%20Advisory%20Group/Exception%20Management/Exception%20Drop%20Box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065626"/>
                  </a:ext>
                </a:extLst>
              </a:tr>
              <a:tr h="169102">
                <a:tc>
                  <a:txBody>
                    <a:bodyPr/>
                    <a:lstStyle/>
                    <a:p>
                      <a:r>
                        <a:rPr lang="en-US" sz="1400" dirty="0"/>
                        <a:t>Component Contact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https://disa.deps.mil/org/RE4/RE42/PPSM/DoD%20Component%20Contact%20List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6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5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42958" y="1395603"/>
            <a:ext cx="7772400" cy="40005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&amp; Answer Session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32691" y="2456329"/>
            <a:ext cx="4627414" cy="3070524"/>
            <a:chOff x="2211276" y="1158576"/>
            <a:chExt cx="4627414" cy="3070524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5656373" y="1158576"/>
              <a:ext cx="1182317" cy="457196"/>
            </a:xfrm>
            <a:prstGeom prst="wedgeRoundRectCallout">
              <a:avLst>
                <a:gd name="adj1" fmla="val 238"/>
                <a:gd name="adj2" fmla="val 9068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Answers!</a:t>
              </a:r>
            </a:p>
          </p:txBody>
        </p:sp>
        <p:sp>
          <p:nvSpPr>
            <p:cNvPr id="8" name="Rounded Rectangular Callout 7"/>
            <p:cNvSpPr/>
            <p:nvPr/>
          </p:nvSpPr>
          <p:spPr>
            <a:xfrm flipH="1">
              <a:off x="2238979" y="1179354"/>
              <a:ext cx="1226643" cy="436418"/>
            </a:xfrm>
            <a:prstGeom prst="wedgeRoundRectCallout">
              <a:avLst>
                <a:gd name="adj1" fmla="val 6642"/>
                <a:gd name="adj2" fmla="val 9011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Questions?</a:t>
              </a:r>
              <a:endParaRPr lang="en-US" b="1" dirty="0"/>
            </a:p>
          </p:txBody>
        </p:sp>
        <p:pic>
          <p:nvPicPr>
            <p:cNvPr id="9" name="Picture 8" descr="Drawing2.png"/>
            <p:cNvPicPr>
              <a:picLocks noChangeAspect="1"/>
            </p:cNvPicPr>
            <p:nvPr/>
          </p:nvPicPr>
          <p:blipFill>
            <a:blip r:embed="rId2" cstate="print"/>
            <a:srcRect l="55843"/>
            <a:stretch>
              <a:fillRect/>
            </a:stretch>
          </p:blipFill>
          <p:spPr>
            <a:xfrm>
              <a:off x="4649108" y="1813194"/>
              <a:ext cx="2161873" cy="1413163"/>
            </a:xfrm>
            <a:prstGeom prst="rect">
              <a:avLst/>
            </a:prstGeom>
          </p:spPr>
        </p:pic>
        <p:pic>
          <p:nvPicPr>
            <p:cNvPr id="10" name="Picture 9" descr="Drawing2.png"/>
            <p:cNvPicPr>
              <a:picLocks noChangeAspect="1"/>
            </p:cNvPicPr>
            <p:nvPr/>
          </p:nvPicPr>
          <p:blipFill>
            <a:blip r:embed="rId2" cstate="print"/>
            <a:srcRect r="56052"/>
            <a:stretch>
              <a:fillRect/>
            </a:stretch>
          </p:blipFill>
          <p:spPr>
            <a:xfrm flipH="1">
              <a:off x="2211276" y="1757348"/>
              <a:ext cx="2175163" cy="1479258"/>
            </a:xfrm>
            <a:prstGeom prst="rect">
              <a:avLst/>
            </a:prstGeom>
          </p:spPr>
        </p:pic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4130463294"/>
                </p:ext>
              </p:extLst>
            </p:nvPr>
          </p:nvGraphicFramePr>
          <p:xfrm>
            <a:off x="2779318" y="2623705"/>
            <a:ext cx="3671455" cy="16053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3" name="Title 1"/>
          <p:cNvSpPr txBox="1">
            <a:spLocks/>
          </p:cNvSpPr>
          <p:nvPr/>
        </p:nvSpPr>
        <p:spPr>
          <a:xfrm>
            <a:off x="1448418" y="269780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PPSM Overview</a:t>
            </a:r>
          </a:p>
        </p:txBody>
      </p:sp>
    </p:spTree>
    <p:extLst>
      <p:ext uri="{BB962C8B-B14F-4D97-AF65-F5344CB8AC3E}">
        <p14:creationId xmlns:p14="http://schemas.microsoft.com/office/powerpoint/2010/main" val="247115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8418" y="269780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448418" y="1518828"/>
            <a:ext cx="8845062" cy="2150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Mission Partner Training Program</a:t>
            </a:r>
          </a:p>
          <a:p>
            <a:pPr lvl="1"/>
            <a:r>
              <a:rPr lang="en-US" dirty="0"/>
              <a:t>CBT Location: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https://cyber.mil/connect/mptp</a:t>
            </a:r>
            <a:endParaRPr lang="en-US" dirty="0"/>
          </a:p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301-225-4330 (Commercial), 312-375-4300 (DSN)</a:t>
            </a:r>
          </a:p>
          <a:p>
            <a:pPr lvl="2"/>
            <a:r>
              <a:rPr lang="en-US" dirty="0">
                <a:hlinkClick r:id="rId3"/>
              </a:rPr>
              <a:t>disa.meade.re.mbx.mptp@mail.mil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Image result for surve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96" y="4274640"/>
            <a:ext cx="1521435" cy="15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217" y="4274640"/>
            <a:ext cx="1993324" cy="15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11" y="-225896"/>
            <a:ext cx="445909" cy="131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418" y="269780"/>
            <a:ext cx="10508690" cy="7619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PPSM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2</a:t>
            </a:fld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07588" y="1590544"/>
            <a:ext cx="11684412" cy="4142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View the computer based training video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Supplemental training slides with Subject Matter Experts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Q&amp;A forum with Subject Matter Experts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Audio via teleconference/DCS audio (Dial-in not needed if using DCS audio)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410-874-6300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312-874-6300 (DSN)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Code: 818848092</a:t>
            </a:r>
          </a:p>
          <a:p>
            <a:endParaRPr lang="en-US" sz="2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286000" lvl="5" indent="0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816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8418" y="269780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PPSM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18" y="1436087"/>
            <a:ext cx="8445390" cy="5030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98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22" y="1137388"/>
            <a:ext cx="9138478" cy="323339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21274" y="5406323"/>
            <a:ext cx="7226455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PPSM Supplemental Slides </a:t>
            </a:r>
          </a:p>
        </p:txBody>
      </p:sp>
    </p:spTree>
    <p:extLst>
      <p:ext uri="{BB962C8B-B14F-4D97-AF65-F5344CB8AC3E}">
        <p14:creationId xmlns:p14="http://schemas.microsoft.com/office/powerpoint/2010/main" val="225367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8418" y="118705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Ports, Protocols, and Services Management (PPSM)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38" y="1490086"/>
            <a:ext cx="1172387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35"/>
              </a:spcBef>
              <a:defRPr/>
            </a:pPr>
            <a:r>
              <a:rPr lang="en-US" sz="2000" b="1" spc="-10" dirty="0">
                <a:solidFill>
                  <a:srgbClr val="2B3539"/>
                </a:solidFill>
                <a:latin typeface="Arial"/>
                <a:cs typeface="Arial"/>
              </a:rPr>
              <a:t>Topic Overview:</a:t>
            </a:r>
            <a:endParaRPr lang="en-US" sz="2000" b="1" spc="20" dirty="0">
              <a:solidFill>
                <a:srgbClr val="2B3539"/>
              </a:solidFill>
              <a:latin typeface="Arial"/>
              <a:cs typeface="Arial"/>
            </a:endParaRPr>
          </a:p>
          <a:p>
            <a:pPr marL="12700" lvl="0">
              <a:spcBef>
                <a:spcPts val="935"/>
              </a:spcBef>
              <a:defRPr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Action (FA)</a:t>
            </a: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Further Action?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submits the completed form? What happens after the completed form is submitted?</a:t>
            </a:r>
            <a:endParaRPr lang="en-US" sz="11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Local Service Assessment (CLSA)</a:t>
            </a: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Component Local Service Assessment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submits the completed form? What happens after the completed form is submitted?</a:t>
            </a:r>
            <a:endParaRPr lang="en-US" sz="11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 Requests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Exception Request?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submits the completed form? What happens after the completed form is submitted?</a:t>
            </a:r>
            <a:endParaRPr lang="en-US" sz="10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Temporary/Emergency Requests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 between a standard exception request and a temporary/emergency request?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submits the completed form? What happens after the completed form is submitted?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Links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CCB/TAG representatives? How do I find their contact information?</a:t>
            </a: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I find more information on the PPSM program?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</a:pPr>
            <a:r>
              <a:rPr lang="en-US" sz="1200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Drop Boxes?</a:t>
            </a:r>
          </a:p>
        </p:txBody>
      </p:sp>
    </p:spTree>
    <p:extLst>
      <p:ext uri="{BB962C8B-B14F-4D97-AF65-F5344CB8AC3E}">
        <p14:creationId xmlns:p14="http://schemas.microsoft.com/office/powerpoint/2010/main" val="73090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5882" y="373147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Further Action (FA)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38" y="1490086"/>
            <a:ext cx="1172387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35"/>
              </a:spcBef>
              <a:defRPr/>
            </a:pPr>
            <a:r>
              <a:rPr lang="en-US" sz="2000" b="1" spc="-10" dirty="0">
                <a:solidFill>
                  <a:srgbClr val="2B3539"/>
                </a:solidFill>
                <a:latin typeface="Arial"/>
                <a:cs typeface="Arial"/>
              </a:rPr>
              <a:t>Further Action (FA)</a:t>
            </a:r>
            <a:endParaRPr lang="en-US" sz="2000" b="1" spc="20" dirty="0">
              <a:solidFill>
                <a:srgbClr val="2B3539"/>
              </a:solidFill>
              <a:latin typeface="Arial"/>
              <a:cs typeface="Arial"/>
            </a:endParaRPr>
          </a:p>
          <a:p>
            <a:pPr marL="12700" lvl="0">
              <a:spcBef>
                <a:spcPts val="935"/>
              </a:spcBef>
              <a:defRPr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add a new data service to the PPSM Category Assurance List (CAL) when the data service traverses boundaries external to the component enclave (1-8 and/or 15)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component TAG representative will QC and submit the completed FA template to the DoD PPSM FA Dropbox for processing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complete, vulnerability assessments for new services are presented at the CCB/TAG meeting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technical POC may be requested to join the meeting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will critique the report and approve it for e-vote as-is, or recommend changes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e-vote, the data service will be placed on the CAL and any component may register against the newly established standard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12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40688" y="4834394"/>
          <a:ext cx="6090700" cy="12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50">
                  <a:extLst>
                    <a:ext uri="{9D8B030D-6E8A-4147-A177-3AD203B41FA5}">
                      <a16:colId xmlns:a16="http://schemas.microsoft.com/office/drawing/2014/main" val="143110729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746068041"/>
                    </a:ext>
                  </a:extLst>
                </a:gridCol>
              </a:tblGrid>
              <a:tr h="4691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 Process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77585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50539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86413" y="5402263"/>
          <a:ext cx="934665" cy="90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806400" progId="Acrobat.Document.DC">
                  <p:embed/>
                </p:oleObj>
              </mc:Choice>
              <mc:Fallback>
                <p:oleObj name="Acrobat Document" showAsIcon="1" r:id="rId2" imgW="914400" imgH="806400" progId="Acrobat.Document.DC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6413" y="5402263"/>
                        <a:ext cx="934665" cy="908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09250" y="540226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9250" y="540226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08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6413" y="57388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Component Local Service Assessment (CLSA)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38" y="1490086"/>
            <a:ext cx="11723870" cy="383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35"/>
              </a:spcBef>
              <a:defRPr/>
            </a:pPr>
            <a:r>
              <a:rPr lang="en-US" sz="2000" b="1" spc="-10" dirty="0">
                <a:solidFill>
                  <a:srgbClr val="2B3539"/>
                </a:solidFill>
                <a:latin typeface="Arial"/>
                <a:cs typeface="Arial"/>
              </a:rPr>
              <a:t>Component Local Service Assessment (CLSA)</a:t>
            </a:r>
            <a:endParaRPr lang="en-US" sz="2000" b="1" spc="20" dirty="0">
              <a:solidFill>
                <a:srgbClr val="2B3539"/>
              </a:solidFill>
              <a:latin typeface="Arial"/>
              <a:cs typeface="Arial"/>
            </a:endParaRPr>
          </a:p>
          <a:p>
            <a:pPr marL="12700" lvl="0">
              <a:spcBef>
                <a:spcPts val="935"/>
              </a:spcBef>
              <a:defRPr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add a new data service to the PPSM Category Assurance List (CAL) when the data service traverses internal boundaries (9-14 and/or 16)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component TAG representative will QC and submit the completed CLSA template to the DoD PPSM CLSA Dropbox for processing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CLSAs are not presented at the CCB/TAG meeting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component that submitted the CLSA may register against that service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Typically, if multiple components register the same local service, the VA team will write a Local Service VA report, retire the individual CLSA submissions, and establish a standard report for all components to register against.</a:t>
            </a: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12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40688" y="4834394"/>
          <a:ext cx="6090700" cy="12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50">
                  <a:extLst>
                    <a:ext uri="{9D8B030D-6E8A-4147-A177-3AD203B41FA5}">
                      <a16:colId xmlns:a16="http://schemas.microsoft.com/office/drawing/2014/main" val="143110729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746068041"/>
                    </a:ext>
                  </a:extLst>
                </a:gridCol>
              </a:tblGrid>
              <a:tr h="4691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CLSA Process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CLSA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77585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50539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852330"/>
              </p:ext>
            </p:extLst>
          </p:nvPr>
        </p:nvGraphicFramePr>
        <p:xfrm>
          <a:off x="1486413" y="540226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806400" progId="Acrobat.Document.DC">
                  <p:embed/>
                </p:oleObj>
              </mc:Choice>
              <mc:Fallback>
                <p:oleObj name="Acrobat Document" showAsIcon="1" r:id="rId2" imgW="914400" imgH="806400" progId="Acrobat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6413" y="540226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84643" y="540226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643" y="540226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89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2072" y="296886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Exception Request (Standard)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38" y="1490086"/>
            <a:ext cx="11723870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35"/>
              </a:spcBef>
              <a:defRPr/>
            </a:pPr>
            <a:r>
              <a:rPr lang="en-US" sz="2000" b="1" spc="-10" dirty="0">
                <a:solidFill>
                  <a:srgbClr val="2B3539"/>
                </a:solidFill>
                <a:latin typeface="Arial"/>
                <a:cs typeface="Arial"/>
              </a:rPr>
              <a:t>Exception Request (Standard)</a:t>
            </a:r>
            <a:endParaRPr lang="en-US" sz="2000" b="1" spc="20" dirty="0">
              <a:solidFill>
                <a:srgbClr val="2B3539"/>
              </a:solidFill>
              <a:latin typeface="Arial"/>
              <a:cs typeface="Arial"/>
            </a:endParaRPr>
          </a:p>
          <a:p>
            <a:pPr marL="12700" lvl="0">
              <a:spcBef>
                <a:spcPts val="935"/>
              </a:spcBef>
              <a:defRPr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request a non-standard usage of an established standard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service must be listed on the DoD Category Assurance List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requests must be received 5 business days before the CCB/TAG meeting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exception requests do not need to be signed by the AO/AODR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component TAG representative will QC and submit the completed Exception template to the DoD PPSM Exception Dropbox for processing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received, the request will be presented by the requestor at the upcoming CCB/TAG meeting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e-vote, if approved, the exception is granted for 6 months or until the ATD date, whichever is earlier</a:t>
            </a: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necessary, standard exceptions can be extended by re-presenting to the CCB/TAG before the exception expires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12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09549"/>
              </p:ext>
            </p:extLst>
          </p:nvPr>
        </p:nvGraphicFramePr>
        <p:xfrm>
          <a:off x="333538" y="5296994"/>
          <a:ext cx="6090700" cy="12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50">
                  <a:extLst>
                    <a:ext uri="{9D8B030D-6E8A-4147-A177-3AD203B41FA5}">
                      <a16:colId xmlns:a16="http://schemas.microsoft.com/office/drawing/2014/main" val="143110729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746068041"/>
                    </a:ext>
                  </a:extLst>
                </a:gridCol>
              </a:tblGrid>
              <a:tr h="4691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Exception Process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Exception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77585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50539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86601"/>
              </p:ext>
            </p:extLst>
          </p:nvPr>
        </p:nvGraphicFramePr>
        <p:xfrm>
          <a:off x="1375637" y="58054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806400" progId="Acrobat.Document.DC">
                  <p:embed/>
                </p:oleObj>
              </mc:Choice>
              <mc:Fallback>
                <p:oleObj name="Acrobat Document" showAsIcon="1" r:id="rId2" imgW="914400" imgH="806400" progId="Acrobat.Document.DC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5637" y="58054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1FBD3E3-75B7-4B29-9586-97B05EBD8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28060"/>
              </p:ext>
            </p:extLst>
          </p:nvPr>
        </p:nvGraphicFramePr>
        <p:xfrm>
          <a:off x="4353464" y="58054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806420" progId="Word.Document.12">
                  <p:embed/>
                </p:oleObj>
              </mc:Choice>
              <mc:Fallback>
                <p:oleObj name="Document" showAsIcon="1" r:id="rId4" imgW="914400" imgH="806420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1FBD3E3-75B7-4B29-9586-97B05EBD8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3464" y="58054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71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71B7-C6B5-429C-8DA1-5450D4C7094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2072" y="296886"/>
            <a:ext cx="10508690" cy="761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C353B"/>
                </a:solidFill>
                <a:latin typeface="League Gothic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Exception Request (Temporary/Emergency)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38" y="1490086"/>
            <a:ext cx="11723870" cy="495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935"/>
              </a:spcBef>
              <a:defRPr/>
            </a:pPr>
            <a:r>
              <a:rPr lang="en-US" sz="2000" b="1" spc="-10" dirty="0">
                <a:solidFill>
                  <a:srgbClr val="2B3539"/>
                </a:solidFill>
                <a:latin typeface="Arial"/>
                <a:cs typeface="Arial"/>
              </a:rPr>
              <a:t>Exception Request (Temporary/Emergency)</a:t>
            </a:r>
            <a:endParaRPr lang="en-US" sz="2000" b="1" spc="20" dirty="0">
              <a:solidFill>
                <a:srgbClr val="2B3539"/>
              </a:solidFill>
              <a:latin typeface="Arial"/>
              <a:cs typeface="Arial"/>
            </a:endParaRPr>
          </a:p>
          <a:p>
            <a:pPr marL="12700" lvl="0">
              <a:spcBef>
                <a:spcPts val="935"/>
              </a:spcBef>
              <a:defRPr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request emergency use of a new data service or non-standard use of an existing data service.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temporary/emergency requests must meet one of the following four (4) criteria: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implement the temporary request will have major operational impact or directly prevent the execution of an operational Commander’s mission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implement the temporary request will significantly impact, degrade or isolate a portion of the DoDIN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implement the temporary request will potentially cause loss of life, limb, or cause a mission critical asset to incur significant loss of money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implement the temporary request will impact any General/Flag Officer and/or directly a principle customer (POTUS, SECDEF, CJCS/JCS, COCOM CC/HQ and or Service Chief),where no alternate capability exist.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Temporary/Emergency exception requests MUST be signed by the AO/AODR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TAG representative will QC and submit the completed template to the DoD PPSM Exception Dropbox for processing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2C35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received, the DoD PPSM Chair may approve/deny the request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sz="1200" dirty="0">
              <a:solidFill>
                <a:srgbClr val="2C35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8166" y="5298904"/>
          <a:ext cx="6090700" cy="12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50">
                  <a:extLst>
                    <a:ext uri="{9D8B030D-6E8A-4147-A177-3AD203B41FA5}">
                      <a16:colId xmlns:a16="http://schemas.microsoft.com/office/drawing/2014/main" val="143110729"/>
                    </a:ext>
                  </a:extLst>
                </a:gridCol>
                <a:gridCol w="3045350">
                  <a:extLst>
                    <a:ext uri="{9D8B030D-6E8A-4147-A177-3AD203B41FA5}">
                      <a16:colId xmlns:a16="http://schemas.microsoft.com/office/drawing/2014/main" val="2746068041"/>
                    </a:ext>
                  </a:extLst>
                </a:gridCol>
              </a:tblGrid>
              <a:tr h="4691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Exception Process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Exception Template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77585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50539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22086" y="58054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806400" progId="Acrobat.Document.DC">
                  <p:embed/>
                </p:oleObj>
              </mc:Choice>
              <mc:Fallback>
                <p:oleObj name="Acrobat Document" showAsIcon="1" r:id="rId2" imgW="914400" imgH="806400" progId="Acrobat.Document.DC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2086" y="58054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07027E-F98A-4BE3-8ECF-C7764E421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24977"/>
              </p:ext>
            </p:extLst>
          </p:nvPr>
        </p:nvGraphicFramePr>
        <p:xfrm>
          <a:off x="4431102" y="58054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806420" progId="Word.Document.12">
                  <p:embed/>
                </p:oleObj>
              </mc:Choice>
              <mc:Fallback>
                <p:oleObj name="Document" showAsIcon="1" r:id="rId4" imgW="914400" imgH="80642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07027E-F98A-4BE3-8ECF-C7764E421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1102" y="58054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714397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ified Slide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2BD5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classified//FOUO Slide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2BD5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ract/Acquisition Sensitive/FOUO Slide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2BD5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8C833F0E0240A5B190998F8CA74A" ma:contentTypeVersion="1" ma:contentTypeDescription="Create a new document." ma:contentTypeScope="" ma:versionID="15c2bb7c0d4b8ecc6f37de2e3b3f0a78">
  <xsd:schema xmlns:xsd="http://www.w3.org/2001/XMLSchema" xmlns:xs="http://www.w3.org/2001/XMLSchema" xmlns:p="http://schemas.microsoft.com/office/2006/metadata/properties" xmlns:ns2="e648ad6e-fba4-473c-aa06-8f15b8320985" targetNamespace="http://schemas.microsoft.com/office/2006/metadata/properties" ma:root="true" ma:fieldsID="e0aefe5fdfbcde45a4e490c1157eae90" ns2:_="">
    <xsd:import namespace="e648ad6e-fba4-473c-aa06-8f15b832098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8ad6e-fba4-473c-aa06-8f15b832098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648ad6e-fba4-473c-aa06-8f15b8320985">H5336N4YYRJV-4-904</_dlc_DocId>
    <_dlc_DocIdUrl xmlns="e648ad6e-fba4-473c-aa06-8f15b8320985">
      <Url>https://disa.deps.mil/org/BDC4/_layouts/15/DocIdRedir.aspx?ID=H5336N4YYRJV-4-904</Url>
      <Description>H5336N4YYRJV-4-904</Description>
    </_dlc_DocIdUrl>
  </documentManagement>
</p:properties>
</file>

<file path=customXml/itemProps1.xml><?xml version="1.0" encoding="utf-8"?>
<ds:datastoreItem xmlns:ds="http://schemas.openxmlformats.org/officeDocument/2006/customXml" ds:itemID="{265E2F87-EC02-4347-B84C-D055BE01F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8ad6e-fba4-473c-aa06-8f15b832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A2F845-6AE1-4A7C-83C9-F851F862F17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65E8B28-2A7A-4234-951D-981805D8D8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F3751C-362E-43ED-A4E3-C7D00FEF5897}">
  <ds:schemaRefs>
    <ds:schemaRef ds:uri="e648ad6e-fba4-473c-aa06-8f15b8320985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1070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League Gothic</vt:lpstr>
      <vt:lpstr>Wingdings</vt:lpstr>
      <vt:lpstr>Unclassified Slide Template</vt:lpstr>
      <vt:lpstr>Unclassified//FOUO Slide Template</vt:lpstr>
      <vt:lpstr>Contract/Acquisition Sensitive/FOUO Slide Template</vt:lpstr>
      <vt:lpstr>Acrobat Document</vt:lpstr>
      <vt:lpstr>Document</vt:lpstr>
      <vt:lpstr>Microsoft Word Document</vt:lpstr>
      <vt:lpstr>PowerPoint Presentation</vt:lpstr>
      <vt:lpstr>PPSM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&amp; Answer Session</vt:lpstr>
      <vt:lpstr>PowerPoint Presentation</vt:lpstr>
      <vt:lpstr>PowerPoint Presentation</vt:lpstr>
    </vt:vector>
  </TitlesOfParts>
  <Company>DISA_JFHQ/DODIN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Wendy L CIV DISA BD (US)</dc:creator>
  <cp:lastModifiedBy>Landers, Kacee R CTR (USA)</cp:lastModifiedBy>
  <cp:revision>217</cp:revision>
  <dcterms:created xsi:type="dcterms:W3CDTF">2019-01-16T14:13:23Z</dcterms:created>
  <dcterms:modified xsi:type="dcterms:W3CDTF">2022-01-03T13:45:07Z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0x010100B1268C833F0E0240A5B190998F8CA74A</vt:lpwstr>
  </property>
  <property fmtid="{D5CDD505-2E9C-101B-9397-08002B2CF9AE}" pid="3" name="_dlc_DocIdItemGuid">
    <vt:lpwstr>189aad56-4fe0-41db-a957-c71497e3a622</vt:lpwstr>
  </property>
</Properties>
</file>